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Intro" charset="1" panose="02000000000000000000"/>
      <p:regular r:id="rId29"/>
    </p:embeddedFont>
    <p:embeddedFont>
      <p:font typeface="Montserrat Bold" charset="1" panose="00000800000000000000"/>
      <p:regular r:id="rId30"/>
    </p:embeddedFont>
    <p:embeddedFont>
      <p:font typeface="Montserrat" charset="1" panose="00000500000000000000"/>
      <p:regular r:id="rId31"/>
    </p:embeddedFont>
    <p:embeddedFont>
      <p:font typeface="Canva Sans Bold" charset="1" panose="020B0803030501040103"/>
      <p:regular r:id="rId32"/>
    </p:embeddedFont>
    <p:embeddedFont>
      <p:font typeface="Canva Sans" charset="1" panose="020B0503030501040103"/>
      <p:regular r:id="rId33"/>
    </p:embeddedFont>
    <p:embeddedFont>
      <p:font typeface="Montserrat Italics"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jpeg" Type="http://schemas.openxmlformats.org/officeDocument/2006/relationships/image"/><Relationship Id="rId13" Target="../media/image14.jpeg" Type="http://schemas.openxmlformats.org/officeDocument/2006/relationships/image"/><Relationship Id="rId14" Target="../media/image15.jpeg" Type="http://schemas.openxmlformats.org/officeDocument/2006/relationships/image"/><Relationship Id="rId15" Target="../media/image16.jpeg" Type="http://schemas.openxmlformats.org/officeDocument/2006/relationships/image"/><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 Id="rId8"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21.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651" y="0"/>
            <a:ext cx="19469830" cy="10951779"/>
          </a:xfrm>
          <a:custGeom>
            <a:avLst/>
            <a:gdLst/>
            <a:ahLst/>
            <a:cxnLst/>
            <a:rect r="r" b="b" t="t" l="l"/>
            <a:pathLst>
              <a:path h="10951779" w="19469830">
                <a:moveTo>
                  <a:pt x="0" y="0"/>
                </a:moveTo>
                <a:lnTo>
                  <a:pt x="19469830" y="0"/>
                </a:lnTo>
                <a:lnTo>
                  <a:pt x="19469830" y="10951779"/>
                </a:lnTo>
                <a:lnTo>
                  <a:pt x="0" y="10951779"/>
                </a:lnTo>
                <a:lnTo>
                  <a:pt x="0" y="0"/>
                </a:lnTo>
                <a:close/>
              </a:path>
            </a:pathLst>
          </a:custGeom>
          <a:blipFill>
            <a:blip r:embed="rId2"/>
            <a:stretch>
              <a:fillRect l="0" t="0" r="0" b="0"/>
            </a:stretch>
          </a:blipFill>
        </p:spPr>
      </p:sp>
      <p:sp>
        <p:nvSpPr>
          <p:cNvPr name="Freeform 3" id="3"/>
          <p:cNvSpPr/>
          <p:nvPr/>
        </p:nvSpPr>
        <p:spPr>
          <a:xfrm flipH="false" flipV="false" rot="0">
            <a:off x="-215651" y="-180043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534197" y="-116405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712145" y="540100"/>
            <a:ext cx="5228685" cy="5301582"/>
          </a:xfrm>
          <a:custGeom>
            <a:avLst/>
            <a:gdLst/>
            <a:ahLst/>
            <a:cxnLst/>
            <a:rect r="r" b="b" t="t" l="l"/>
            <a:pathLst>
              <a:path h="5301582" w="5228685">
                <a:moveTo>
                  <a:pt x="0" y="0"/>
                </a:moveTo>
                <a:lnTo>
                  <a:pt x="5228685" y="0"/>
                </a:lnTo>
                <a:lnTo>
                  <a:pt x="5228685" y="5301581"/>
                </a:lnTo>
                <a:lnTo>
                  <a:pt x="0" y="5301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71526">
            <a:off x="10680838" y="1666247"/>
            <a:ext cx="6247813" cy="7619284"/>
          </a:xfrm>
          <a:custGeom>
            <a:avLst/>
            <a:gdLst/>
            <a:ahLst/>
            <a:cxnLst/>
            <a:rect r="r" b="b" t="t" l="l"/>
            <a:pathLst>
              <a:path h="7619284" w="6247813">
                <a:moveTo>
                  <a:pt x="0" y="0"/>
                </a:moveTo>
                <a:lnTo>
                  <a:pt x="6247813" y="0"/>
                </a:lnTo>
                <a:lnTo>
                  <a:pt x="6247813" y="7619285"/>
                </a:lnTo>
                <a:lnTo>
                  <a:pt x="0" y="7619285"/>
                </a:lnTo>
                <a:lnTo>
                  <a:pt x="0" y="0"/>
                </a:lnTo>
                <a:close/>
              </a:path>
            </a:pathLst>
          </a:custGeom>
          <a:blipFill>
            <a:blip r:embed="rId7"/>
            <a:stretch>
              <a:fillRect l="0" t="0" r="0" b="0"/>
            </a:stretch>
          </a:blipFill>
        </p:spPr>
      </p:sp>
      <p:sp>
        <p:nvSpPr>
          <p:cNvPr name="Freeform 7" id="7"/>
          <p:cNvSpPr/>
          <p:nvPr/>
        </p:nvSpPr>
        <p:spPr>
          <a:xfrm flipH="false" flipV="false" rot="0">
            <a:off x="-215651" y="6776983"/>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1573287"/>
            <a:ext cx="12720832" cy="3164044"/>
          </a:xfrm>
          <a:prstGeom prst="rect">
            <a:avLst/>
          </a:prstGeom>
        </p:spPr>
        <p:txBody>
          <a:bodyPr anchor="t" rtlCol="false" tIns="0" lIns="0" bIns="0" rIns="0">
            <a:spAutoFit/>
          </a:bodyPr>
          <a:lstStyle/>
          <a:p>
            <a:pPr algn="l">
              <a:lnSpc>
                <a:spcPts val="11966"/>
              </a:lnSpc>
            </a:pPr>
            <a:r>
              <a:rPr lang="en-US" sz="13295" spc="-465">
                <a:solidFill>
                  <a:srgbClr val="FBE5EE"/>
                </a:solidFill>
                <a:latin typeface="Intro"/>
                <a:ea typeface="Intro"/>
                <a:cs typeface="Intro"/>
                <a:sym typeface="Intro"/>
              </a:rPr>
              <a:t>COGNITIVE ASPECT</a:t>
            </a:r>
          </a:p>
        </p:txBody>
      </p:sp>
      <p:sp>
        <p:nvSpPr>
          <p:cNvPr name="TextBox 9" id="9"/>
          <p:cNvSpPr txBox="true"/>
          <p:nvPr/>
        </p:nvSpPr>
        <p:spPr>
          <a:xfrm rot="0">
            <a:off x="1028700" y="4717718"/>
            <a:ext cx="7886238" cy="606425"/>
          </a:xfrm>
          <a:prstGeom prst="rect">
            <a:avLst/>
          </a:prstGeom>
        </p:spPr>
        <p:txBody>
          <a:bodyPr anchor="t" rtlCol="false" tIns="0" lIns="0" bIns="0" rIns="0">
            <a:spAutoFit/>
          </a:bodyPr>
          <a:lstStyle/>
          <a:p>
            <a:pPr algn="just">
              <a:lnSpc>
                <a:spcPts val="4900"/>
              </a:lnSpc>
            </a:pPr>
            <a:r>
              <a:rPr lang="en-US" sz="3500" b="true">
                <a:solidFill>
                  <a:srgbClr val="FFFFFF"/>
                </a:solidFill>
                <a:latin typeface="Montserrat Bold"/>
                <a:ea typeface="Montserrat Bold"/>
                <a:cs typeface="Montserrat Bold"/>
                <a:sym typeface="Montserrat Bold"/>
              </a:rPr>
              <a:t>Interaksi Manusia dan Komputer</a:t>
            </a:r>
          </a:p>
        </p:txBody>
      </p:sp>
      <p:sp>
        <p:nvSpPr>
          <p:cNvPr name="Freeform 10" id="10"/>
          <p:cNvSpPr/>
          <p:nvPr/>
        </p:nvSpPr>
        <p:spPr>
          <a:xfrm flipH="false" flipV="false" rot="0">
            <a:off x="14458259" y="653819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490091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TextBox 12" id="12"/>
          <p:cNvSpPr txBox="true"/>
          <p:nvPr/>
        </p:nvSpPr>
        <p:spPr>
          <a:xfrm rot="0">
            <a:off x="1028700" y="5515741"/>
            <a:ext cx="6470094" cy="850900"/>
          </a:xfrm>
          <a:prstGeom prst="rect">
            <a:avLst/>
          </a:prstGeom>
        </p:spPr>
        <p:txBody>
          <a:bodyPr anchor="t" rtlCol="false" tIns="0" lIns="0" bIns="0" rIns="0">
            <a:spAutoFit/>
          </a:bodyPr>
          <a:lstStyle/>
          <a:p>
            <a:pPr algn="just">
              <a:lnSpc>
                <a:spcPts val="3499"/>
              </a:lnSpc>
            </a:pPr>
            <a:r>
              <a:rPr lang="en-US" sz="2499">
                <a:solidFill>
                  <a:srgbClr val="FFFFFF"/>
                </a:solidFill>
                <a:latin typeface="Montserrat"/>
                <a:ea typeface="Montserrat"/>
                <a:cs typeface="Montserrat"/>
                <a:sym typeface="Montserrat"/>
              </a:rPr>
              <a:t>Kelompok 4 - Kelas D</a:t>
            </a:r>
          </a:p>
          <a:p>
            <a:pPr algn="just">
              <a:lnSpc>
                <a:spcPts val="3499"/>
              </a:lnSpc>
            </a:pPr>
            <a:r>
              <a:rPr lang="en-US" sz="2499">
                <a:solidFill>
                  <a:srgbClr val="FFFFFF"/>
                </a:solidFill>
                <a:latin typeface="Montserrat"/>
                <a:ea typeface="Montserrat"/>
                <a:cs typeface="Montserrat"/>
                <a:sym typeface="Montserrat"/>
              </a:rPr>
              <a:t>Prodi Informatika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256216"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Aspek Kognitif dalam HCI</a:t>
            </a:r>
          </a:p>
        </p:txBody>
      </p:sp>
      <p:sp>
        <p:nvSpPr>
          <p:cNvPr name="TextBox 11" id="11"/>
          <p:cNvSpPr txBox="true"/>
          <p:nvPr/>
        </p:nvSpPr>
        <p:spPr>
          <a:xfrm rot="0">
            <a:off x="800613" y="1080411"/>
            <a:ext cx="1449400" cy="860786"/>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01</a:t>
            </a:r>
          </a:p>
        </p:txBody>
      </p:sp>
      <p:grpSp>
        <p:nvGrpSpPr>
          <p:cNvPr name="Group 12" id="12"/>
          <p:cNvGrpSpPr/>
          <p:nvPr/>
        </p:nvGrpSpPr>
        <p:grpSpPr>
          <a:xfrm rot="0">
            <a:off x="854381" y="3452121"/>
            <a:ext cx="5474733" cy="2855092"/>
            <a:chOff x="0" y="0"/>
            <a:chExt cx="7299645" cy="3806790"/>
          </a:xfrm>
        </p:grpSpPr>
        <p:grpSp>
          <p:nvGrpSpPr>
            <p:cNvPr name="Group 13" id="13"/>
            <p:cNvGrpSpPr/>
            <p:nvPr/>
          </p:nvGrpSpPr>
          <p:grpSpPr>
            <a:xfrm rot="0">
              <a:off x="0" y="0"/>
              <a:ext cx="7299645" cy="3806790"/>
              <a:chOff x="0" y="0"/>
              <a:chExt cx="1441905" cy="751958"/>
            </a:xfrm>
          </p:grpSpPr>
          <p:sp>
            <p:nvSpPr>
              <p:cNvPr name="Freeform 14" id="14"/>
              <p:cNvSpPr/>
              <p:nvPr/>
            </p:nvSpPr>
            <p:spPr>
              <a:xfrm flipH="false" flipV="false" rot="0">
                <a:off x="0" y="0"/>
                <a:ext cx="1441905" cy="751958"/>
              </a:xfrm>
              <a:custGeom>
                <a:avLst/>
                <a:gdLst/>
                <a:ahLst/>
                <a:cxnLst/>
                <a:rect r="r" b="b" t="t" l="l"/>
                <a:pathLst>
                  <a:path h="751958" w="1441905">
                    <a:moveTo>
                      <a:pt x="106059" y="0"/>
                    </a:moveTo>
                    <a:lnTo>
                      <a:pt x="1335846" y="0"/>
                    </a:lnTo>
                    <a:cubicBezTo>
                      <a:pt x="1363975" y="0"/>
                      <a:pt x="1390951" y="11174"/>
                      <a:pt x="1410841" y="31064"/>
                    </a:cubicBezTo>
                    <a:cubicBezTo>
                      <a:pt x="1430731" y="50954"/>
                      <a:pt x="1441905" y="77930"/>
                      <a:pt x="1441905" y="106059"/>
                    </a:cubicBezTo>
                    <a:lnTo>
                      <a:pt x="1441905" y="645900"/>
                    </a:lnTo>
                    <a:cubicBezTo>
                      <a:pt x="1441905" y="704474"/>
                      <a:pt x="1394421" y="751958"/>
                      <a:pt x="1335846" y="751958"/>
                    </a:cubicBezTo>
                    <a:lnTo>
                      <a:pt x="106059" y="751958"/>
                    </a:lnTo>
                    <a:cubicBezTo>
                      <a:pt x="77930" y="751958"/>
                      <a:pt x="50954" y="740784"/>
                      <a:pt x="31064" y="720895"/>
                    </a:cubicBezTo>
                    <a:cubicBezTo>
                      <a:pt x="11174" y="701005"/>
                      <a:pt x="0" y="674028"/>
                      <a:pt x="0" y="645900"/>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15" id="15"/>
              <p:cNvSpPr txBox="true"/>
              <p:nvPr/>
            </p:nvSpPr>
            <p:spPr>
              <a:xfrm>
                <a:off x="0" y="-38100"/>
                <a:ext cx="1441905" cy="79005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Persepsi</a:t>
              </a:r>
            </a:p>
          </p:txBody>
        </p:sp>
        <p:sp>
          <p:nvSpPr>
            <p:cNvPr name="TextBox 17" id="17"/>
            <p:cNvSpPr txBox="true"/>
            <p:nvPr/>
          </p:nvSpPr>
          <p:spPr>
            <a:xfrm rot="0">
              <a:off x="570011" y="1238991"/>
              <a:ext cx="6373948" cy="20463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Bagaimana pengguna menerima dan menginterpretasikan informasi visual, auditori, dan taktil dari antarmuka (</a:t>
              </a:r>
              <a:r>
                <a:rPr lang="en-US" sz="2200" i="true">
                  <a:solidFill>
                    <a:srgbClr val="FFFFFF"/>
                  </a:solidFill>
                  <a:latin typeface="Montserrat Italics"/>
                  <a:ea typeface="Montserrat Italics"/>
                  <a:cs typeface="Montserrat Italics"/>
                  <a:sym typeface="Montserrat Italics"/>
                </a:rPr>
                <a:t>interface</a:t>
              </a:r>
              <a:r>
                <a:rPr lang="en-US" sz="2200">
                  <a:solidFill>
                    <a:srgbClr val="FFFFFF"/>
                  </a:solidFill>
                  <a:latin typeface="Montserrat"/>
                  <a:ea typeface="Montserrat"/>
                  <a:cs typeface="Montserrat"/>
                  <a:sym typeface="Montserrat"/>
                </a:rPr>
                <a:t>)</a:t>
              </a:r>
            </a:p>
          </p:txBody>
        </p:sp>
      </p:grpSp>
      <p:sp>
        <p:nvSpPr>
          <p:cNvPr name="TextBox 18" id="18"/>
          <p:cNvSpPr txBox="true"/>
          <p:nvPr/>
        </p:nvSpPr>
        <p:spPr>
          <a:xfrm rot="0">
            <a:off x="2662232" y="1901145"/>
            <a:ext cx="13703704" cy="118935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Aspek kognitif dalam HCI melibatkan proses mental yang terjadi saat manusia berinteraksi dengan komputer. adapun aspek kognitif utama yaitu: persepsi, atensi,</a:t>
            </a:r>
            <a:r>
              <a:rPr lang="en-US" sz="2300">
                <a:solidFill>
                  <a:srgbClr val="FFFFFF"/>
                </a:solidFill>
                <a:latin typeface="Montserrat"/>
                <a:ea typeface="Montserrat"/>
                <a:cs typeface="Montserrat"/>
                <a:sym typeface="Montserrat"/>
              </a:rPr>
              <a:t> memori, pemecahan masalah dan pengambilan keputusan.</a:t>
            </a:r>
          </a:p>
        </p:txBody>
      </p:sp>
      <p:grpSp>
        <p:nvGrpSpPr>
          <p:cNvPr name="Group 19" id="19"/>
          <p:cNvGrpSpPr/>
          <p:nvPr/>
        </p:nvGrpSpPr>
        <p:grpSpPr>
          <a:xfrm rot="0">
            <a:off x="6466574" y="3452121"/>
            <a:ext cx="5474733" cy="2855092"/>
            <a:chOff x="0" y="0"/>
            <a:chExt cx="7299645" cy="3806790"/>
          </a:xfrm>
        </p:grpSpPr>
        <p:grpSp>
          <p:nvGrpSpPr>
            <p:cNvPr name="Group 20" id="20"/>
            <p:cNvGrpSpPr/>
            <p:nvPr/>
          </p:nvGrpSpPr>
          <p:grpSpPr>
            <a:xfrm rot="0">
              <a:off x="0" y="0"/>
              <a:ext cx="7299645" cy="3806790"/>
              <a:chOff x="0" y="0"/>
              <a:chExt cx="1441905" cy="751958"/>
            </a:xfrm>
          </p:grpSpPr>
          <p:sp>
            <p:nvSpPr>
              <p:cNvPr name="Freeform 21" id="21"/>
              <p:cNvSpPr/>
              <p:nvPr/>
            </p:nvSpPr>
            <p:spPr>
              <a:xfrm flipH="false" flipV="false" rot="0">
                <a:off x="0" y="0"/>
                <a:ext cx="1441905" cy="751958"/>
              </a:xfrm>
              <a:custGeom>
                <a:avLst/>
                <a:gdLst/>
                <a:ahLst/>
                <a:cxnLst/>
                <a:rect r="r" b="b" t="t" l="l"/>
                <a:pathLst>
                  <a:path h="751958" w="1441905">
                    <a:moveTo>
                      <a:pt x="106059" y="0"/>
                    </a:moveTo>
                    <a:lnTo>
                      <a:pt x="1335846" y="0"/>
                    </a:lnTo>
                    <a:cubicBezTo>
                      <a:pt x="1363975" y="0"/>
                      <a:pt x="1390951" y="11174"/>
                      <a:pt x="1410841" y="31064"/>
                    </a:cubicBezTo>
                    <a:cubicBezTo>
                      <a:pt x="1430731" y="50954"/>
                      <a:pt x="1441905" y="77930"/>
                      <a:pt x="1441905" y="106059"/>
                    </a:cubicBezTo>
                    <a:lnTo>
                      <a:pt x="1441905" y="645900"/>
                    </a:lnTo>
                    <a:cubicBezTo>
                      <a:pt x="1441905" y="704474"/>
                      <a:pt x="1394421" y="751958"/>
                      <a:pt x="1335846" y="751958"/>
                    </a:cubicBezTo>
                    <a:lnTo>
                      <a:pt x="106059" y="751958"/>
                    </a:lnTo>
                    <a:cubicBezTo>
                      <a:pt x="77930" y="751958"/>
                      <a:pt x="50954" y="740784"/>
                      <a:pt x="31064" y="720895"/>
                    </a:cubicBezTo>
                    <a:cubicBezTo>
                      <a:pt x="11174" y="701005"/>
                      <a:pt x="0" y="674028"/>
                      <a:pt x="0" y="645900"/>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2" id="22"/>
              <p:cNvSpPr txBox="true"/>
              <p:nvPr/>
            </p:nvSpPr>
            <p:spPr>
              <a:xfrm>
                <a:off x="0" y="-38100"/>
                <a:ext cx="1441905" cy="790058"/>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Atensi</a:t>
              </a:r>
            </a:p>
          </p:txBody>
        </p:sp>
        <p:sp>
          <p:nvSpPr>
            <p:cNvPr name="TextBox 24" id="24"/>
            <p:cNvSpPr txBox="true"/>
            <p:nvPr/>
          </p:nvSpPr>
          <p:spPr>
            <a:xfrm rot="0">
              <a:off x="570011" y="1238991"/>
              <a:ext cx="6373948" cy="20463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Kemampuan pengguna untuk fokus pada informasi yang relevan dan mengabaikan yang tidak relevan.</a:t>
              </a:r>
            </a:p>
          </p:txBody>
        </p:sp>
      </p:grpSp>
      <p:grpSp>
        <p:nvGrpSpPr>
          <p:cNvPr name="Group 25" id="25"/>
          <p:cNvGrpSpPr/>
          <p:nvPr/>
        </p:nvGrpSpPr>
        <p:grpSpPr>
          <a:xfrm rot="0">
            <a:off x="12074658" y="3418784"/>
            <a:ext cx="5474733" cy="2959867"/>
            <a:chOff x="0" y="0"/>
            <a:chExt cx="7299645" cy="3946490"/>
          </a:xfrm>
        </p:grpSpPr>
        <p:grpSp>
          <p:nvGrpSpPr>
            <p:cNvPr name="Group 26" id="26"/>
            <p:cNvGrpSpPr/>
            <p:nvPr/>
          </p:nvGrpSpPr>
          <p:grpSpPr>
            <a:xfrm rot="0">
              <a:off x="0" y="0"/>
              <a:ext cx="7299645" cy="3946490"/>
              <a:chOff x="0" y="0"/>
              <a:chExt cx="1441905" cy="779553"/>
            </a:xfrm>
          </p:grpSpPr>
          <p:sp>
            <p:nvSpPr>
              <p:cNvPr name="Freeform 27" id="27"/>
              <p:cNvSpPr/>
              <p:nvPr/>
            </p:nvSpPr>
            <p:spPr>
              <a:xfrm flipH="false" flipV="false" rot="0">
                <a:off x="0" y="0"/>
                <a:ext cx="1441905" cy="779553"/>
              </a:xfrm>
              <a:custGeom>
                <a:avLst/>
                <a:gdLst/>
                <a:ahLst/>
                <a:cxnLst/>
                <a:rect r="r" b="b" t="t" l="l"/>
                <a:pathLst>
                  <a:path h="779553" w="1441905">
                    <a:moveTo>
                      <a:pt x="106059" y="0"/>
                    </a:moveTo>
                    <a:lnTo>
                      <a:pt x="1335846" y="0"/>
                    </a:lnTo>
                    <a:cubicBezTo>
                      <a:pt x="1363975" y="0"/>
                      <a:pt x="1390951" y="11174"/>
                      <a:pt x="1410841" y="31064"/>
                    </a:cubicBezTo>
                    <a:cubicBezTo>
                      <a:pt x="1430731" y="50954"/>
                      <a:pt x="1441905" y="77930"/>
                      <a:pt x="1441905" y="106059"/>
                    </a:cubicBezTo>
                    <a:lnTo>
                      <a:pt x="1441905" y="673495"/>
                    </a:lnTo>
                    <a:cubicBezTo>
                      <a:pt x="1441905" y="732069"/>
                      <a:pt x="1394421" y="779553"/>
                      <a:pt x="1335846" y="779553"/>
                    </a:cubicBezTo>
                    <a:lnTo>
                      <a:pt x="106059" y="779553"/>
                    </a:lnTo>
                    <a:cubicBezTo>
                      <a:pt x="77930" y="779553"/>
                      <a:pt x="50954" y="768379"/>
                      <a:pt x="31064" y="748490"/>
                    </a:cubicBezTo>
                    <a:cubicBezTo>
                      <a:pt x="11174" y="728600"/>
                      <a:pt x="0" y="701623"/>
                      <a:pt x="0" y="673495"/>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8" id="28"/>
              <p:cNvSpPr txBox="true"/>
              <p:nvPr/>
            </p:nvSpPr>
            <p:spPr>
              <a:xfrm>
                <a:off x="0" y="-38100"/>
                <a:ext cx="1441905" cy="817653"/>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570011" y="349008"/>
              <a:ext cx="4568102" cy="12735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Pemecahan Masalah</a:t>
              </a:r>
            </a:p>
          </p:txBody>
        </p:sp>
        <p:sp>
          <p:nvSpPr>
            <p:cNvPr name="TextBox 30" id="30"/>
            <p:cNvSpPr txBox="true"/>
            <p:nvPr/>
          </p:nvSpPr>
          <p:spPr>
            <a:xfrm rot="0">
              <a:off x="570011" y="1899391"/>
              <a:ext cx="6373948" cy="15256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Proses kognitif yang digunakan pengguna untuk menyelesaikan tugas dan mengatasi kendala.</a:t>
              </a:r>
            </a:p>
          </p:txBody>
        </p:sp>
      </p:grpSp>
      <p:grpSp>
        <p:nvGrpSpPr>
          <p:cNvPr name="Group 31" id="31"/>
          <p:cNvGrpSpPr/>
          <p:nvPr/>
        </p:nvGrpSpPr>
        <p:grpSpPr>
          <a:xfrm rot="0">
            <a:off x="3591748" y="6578993"/>
            <a:ext cx="5474733" cy="3245617"/>
            <a:chOff x="0" y="0"/>
            <a:chExt cx="7299645" cy="4327490"/>
          </a:xfrm>
        </p:grpSpPr>
        <p:grpSp>
          <p:nvGrpSpPr>
            <p:cNvPr name="Group 32" id="32"/>
            <p:cNvGrpSpPr/>
            <p:nvPr/>
          </p:nvGrpSpPr>
          <p:grpSpPr>
            <a:xfrm rot="0">
              <a:off x="0" y="0"/>
              <a:ext cx="7299645" cy="4327490"/>
              <a:chOff x="0" y="0"/>
              <a:chExt cx="1441905" cy="854813"/>
            </a:xfrm>
          </p:grpSpPr>
          <p:sp>
            <p:nvSpPr>
              <p:cNvPr name="Freeform 33" id="33"/>
              <p:cNvSpPr/>
              <p:nvPr/>
            </p:nvSpPr>
            <p:spPr>
              <a:xfrm flipH="false" flipV="false" rot="0">
                <a:off x="0" y="0"/>
                <a:ext cx="1441905" cy="854813"/>
              </a:xfrm>
              <a:custGeom>
                <a:avLst/>
                <a:gdLst/>
                <a:ahLst/>
                <a:cxnLst/>
                <a:rect r="r" b="b" t="t" l="l"/>
                <a:pathLst>
                  <a:path h="854813" w="1441905">
                    <a:moveTo>
                      <a:pt x="106059" y="0"/>
                    </a:moveTo>
                    <a:lnTo>
                      <a:pt x="1335846" y="0"/>
                    </a:lnTo>
                    <a:cubicBezTo>
                      <a:pt x="1363975" y="0"/>
                      <a:pt x="1390951" y="11174"/>
                      <a:pt x="1410841" y="31064"/>
                    </a:cubicBezTo>
                    <a:cubicBezTo>
                      <a:pt x="1430731" y="50954"/>
                      <a:pt x="1441905" y="77930"/>
                      <a:pt x="1441905" y="106059"/>
                    </a:cubicBezTo>
                    <a:lnTo>
                      <a:pt x="1441905" y="748754"/>
                    </a:lnTo>
                    <a:cubicBezTo>
                      <a:pt x="1441905" y="807329"/>
                      <a:pt x="1394421" y="854813"/>
                      <a:pt x="1335846" y="854813"/>
                    </a:cubicBezTo>
                    <a:lnTo>
                      <a:pt x="106059" y="854813"/>
                    </a:lnTo>
                    <a:cubicBezTo>
                      <a:pt x="47484" y="854813"/>
                      <a:pt x="0" y="807329"/>
                      <a:pt x="0" y="748754"/>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34" id="34"/>
              <p:cNvSpPr txBox="true"/>
              <p:nvPr/>
            </p:nvSpPr>
            <p:spPr>
              <a:xfrm>
                <a:off x="0" y="-38100"/>
                <a:ext cx="144190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Memori</a:t>
              </a:r>
            </a:p>
          </p:txBody>
        </p:sp>
        <p:sp>
          <p:nvSpPr>
            <p:cNvPr name="TextBox 36" id="36"/>
            <p:cNvSpPr txBox="true"/>
            <p:nvPr/>
          </p:nvSpPr>
          <p:spPr>
            <a:xfrm rot="0">
              <a:off x="570011" y="1238991"/>
              <a:ext cx="6373948"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Bagaimana pengguna menyimpan dan mengambil informasi, termasuk memori jangka pendek dan jangka panjang.</a:t>
              </a:r>
            </a:p>
          </p:txBody>
        </p:sp>
      </p:grpSp>
      <p:grpSp>
        <p:nvGrpSpPr>
          <p:cNvPr name="Group 37" id="37"/>
          <p:cNvGrpSpPr/>
          <p:nvPr/>
        </p:nvGrpSpPr>
        <p:grpSpPr>
          <a:xfrm rot="0">
            <a:off x="9203941" y="6578993"/>
            <a:ext cx="5474733" cy="3350392"/>
            <a:chOff x="0" y="0"/>
            <a:chExt cx="7299645" cy="4467190"/>
          </a:xfrm>
        </p:grpSpPr>
        <p:grpSp>
          <p:nvGrpSpPr>
            <p:cNvPr name="Group 38" id="38"/>
            <p:cNvGrpSpPr/>
            <p:nvPr/>
          </p:nvGrpSpPr>
          <p:grpSpPr>
            <a:xfrm rot="0">
              <a:off x="0" y="0"/>
              <a:ext cx="7299645" cy="4467190"/>
              <a:chOff x="0" y="0"/>
              <a:chExt cx="1441905" cy="882408"/>
            </a:xfrm>
          </p:grpSpPr>
          <p:sp>
            <p:nvSpPr>
              <p:cNvPr name="Freeform 39" id="39"/>
              <p:cNvSpPr/>
              <p:nvPr/>
            </p:nvSpPr>
            <p:spPr>
              <a:xfrm flipH="false" flipV="false" rot="0">
                <a:off x="0" y="0"/>
                <a:ext cx="1441905" cy="882408"/>
              </a:xfrm>
              <a:custGeom>
                <a:avLst/>
                <a:gdLst/>
                <a:ahLst/>
                <a:cxnLst/>
                <a:rect r="r" b="b" t="t" l="l"/>
                <a:pathLst>
                  <a:path h="882408" w="1441905">
                    <a:moveTo>
                      <a:pt x="106059" y="0"/>
                    </a:moveTo>
                    <a:lnTo>
                      <a:pt x="1335846" y="0"/>
                    </a:lnTo>
                    <a:cubicBezTo>
                      <a:pt x="1363975" y="0"/>
                      <a:pt x="1390951" y="11174"/>
                      <a:pt x="1410841" y="31064"/>
                    </a:cubicBezTo>
                    <a:cubicBezTo>
                      <a:pt x="1430731" y="50954"/>
                      <a:pt x="1441905" y="77930"/>
                      <a:pt x="1441905" y="106059"/>
                    </a:cubicBezTo>
                    <a:lnTo>
                      <a:pt x="1441905" y="776349"/>
                    </a:lnTo>
                    <a:cubicBezTo>
                      <a:pt x="1441905" y="834924"/>
                      <a:pt x="1394421" y="882408"/>
                      <a:pt x="1335846" y="882408"/>
                    </a:cubicBezTo>
                    <a:lnTo>
                      <a:pt x="106059" y="882408"/>
                    </a:lnTo>
                    <a:cubicBezTo>
                      <a:pt x="77930" y="882408"/>
                      <a:pt x="50954" y="871234"/>
                      <a:pt x="31064" y="851344"/>
                    </a:cubicBezTo>
                    <a:cubicBezTo>
                      <a:pt x="11174" y="831454"/>
                      <a:pt x="0" y="804477"/>
                      <a:pt x="0" y="776349"/>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40" id="40"/>
              <p:cNvSpPr txBox="true"/>
              <p:nvPr/>
            </p:nvSpPr>
            <p:spPr>
              <a:xfrm>
                <a:off x="0" y="-38100"/>
                <a:ext cx="1441905" cy="920508"/>
              </a:xfrm>
              <a:prstGeom prst="rect">
                <a:avLst/>
              </a:prstGeom>
            </p:spPr>
            <p:txBody>
              <a:bodyPr anchor="ctr" rtlCol="false" tIns="50800" lIns="50800" bIns="50800" rIns="50800"/>
              <a:lstStyle/>
              <a:p>
                <a:pPr algn="ctr">
                  <a:lnSpc>
                    <a:spcPts val="2659"/>
                  </a:lnSpc>
                  <a:spcBef>
                    <a:spcPct val="0"/>
                  </a:spcBef>
                </a:pPr>
              </a:p>
            </p:txBody>
          </p:sp>
        </p:grpSp>
        <p:sp>
          <p:nvSpPr>
            <p:cNvPr name="TextBox 41" id="41"/>
            <p:cNvSpPr txBox="true"/>
            <p:nvPr/>
          </p:nvSpPr>
          <p:spPr>
            <a:xfrm rot="0">
              <a:off x="570011" y="349008"/>
              <a:ext cx="4568102" cy="12735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Pengambilan Keputusan</a:t>
              </a:r>
            </a:p>
          </p:txBody>
        </p:sp>
        <p:sp>
          <p:nvSpPr>
            <p:cNvPr name="TextBox 42" id="42"/>
            <p:cNvSpPr txBox="true"/>
            <p:nvPr/>
          </p:nvSpPr>
          <p:spPr>
            <a:xfrm rot="0">
              <a:off x="570011" y="1899391"/>
              <a:ext cx="6373948" cy="20463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Bagaimana pengguna memilih diantara berbagai opsi yang tersedia dalam antarmuka (interface).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256216"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Model Pengolahan Informasi</a:t>
            </a:r>
          </a:p>
        </p:txBody>
      </p:sp>
      <p:sp>
        <p:nvSpPr>
          <p:cNvPr name="TextBox 11" id="11"/>
          <p:cNvSpPr txBox="true"/>
          <p:nvPr/>
        </p:nvSpPr>
        <p:spPr>
          <a:xfrm rot="0">
            <a:off x="800613" y="1080411"/>
            <a:ext cx="1449400" cy="860786"/>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02</a:t>
            </a:r>
          </a:p>
        </p:txBody>
      </p:sp>
      <p:sp>
        <p:nvSpPr>
          <p:cNvPr name="TextBox 12" id="12"/>
          <p:cNvSpPr txBox="true"/>
          <p:nvPr/>
        </p:nvSpPr>
        <p:spPr>
          <a:xfrm rot="0">
            <a:off x="2662232" y="1901145"/>
            <a:ext cx="13703704" cy="78930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Model pengolahan informasi pada manusia melibatkan beberapa tahap, yaitu : encoder, perbandingan, pemilihan tanggapan, dan eksekusi tanggapan</a:t>
            </a:r>
            <a:r>
              <a:rPr lang="en-US" sz="2300">
                <a:solidFill>
                  <a:srgbClr val="FFFFFF"/>
                </a:solidFill>
                <a:latin typeface="Montserrat"/>
                <a:ea typeface="Montserrat"/>
                <a:cs typeface="Montserrat"/>
                <a:sym typeface="Montserrat"/>
              </a:rPr>
              <a:t> </a:t>
            </a:r>
          </a:p>
        </p:txBody>
      </p:sp>
      <p:grpSp>
        <p:nvGrpSpPr>
          <p:cNvPr name="Group 13" id="13"/>
          <p:cNvGrpSpPr/>
          <p:nvPr/>
        </p:nvGrpSpPr>
        <p:grpSpPr>
          <a:xfrm rot="0">
            <a:off x="2250013" y="3291825"/>
            <a:ext cx="4851456" cy="2514097"/>
            <a:chOff x="0" y="0"/>
            <a:chExt cx="6468608" cy="3352130"/>
          </a:xfrm>
        </p:grpSpPr>
        <p:grpSp>
          <p:nvGrpSpPr>
            <p:cNvPr name="Group 14" id="14"/>
            <p:cNvGrpSpPr/>
            <p:nvPr/>
          </p:nvGrpSpPr>
          <p:grpSpPr>
            <a:xfrm rot="0">
              <a:off x="0" y="0"/>
              <a:ext cx="6468608" cy="3352130"/>
              <a:chOff x="0" y="0"/>
              <a:chExt cx="1277750" cy="662149"/>
            </a:xfrm>
          </p:grpSpPr>
          <p:sp>
            <p:nvSpPr>
              <p:cNvPr name="Freeform 15" id="15"/>
              <p:cNvSpPr/>
              <p:nvPr/>
            </p:nvSpPr>
            <p:spPr>
              <a:xfrm flipH="false" flipV="false" rot="0">
                <a:off x="0" y="0"/>
                <a:ext cx="1277750" cy="662149"/>
              </a:xfrm>
              <a:custGeom>
                <a:avLst/>
                <a:gdLst/>
                <a:ahLst/>
                <a:cxnLst/>
                <a:rect r="r" b="b" t="t" l="l"/>
                <a:pathLst>
                  <a:path h="662149" w="1277750">
                    <a:moveTo>
                      <a:pt x="119684" y="0"/>
                    </a:moveTo>
                    <a:lnTo>
                      <a:pt x="1158065" y="0"/>
                    </a:lnTo>
                    <a:cubicBezTo>
                      <a:pt x="1224165" y="0"/>
                      <a:pt x="1277750" y="53585"/>
                      <a:pt x="1277750" y="119684"/>
                    </a:cubicBezTo>
                    <a:lnTo>
                      <a:pt x="1277750" y="542465"/>
                    </a:lnTo>
                    <a:cubicBezTo>
                      <a:pt x="1277750" y="574207"/>
                      <a:pt x="1265140" y="604649"/>
                      <a:pt x="1242695" y="627094"/>
                    </a:cubicBezTo>
                    <a:cubicBezTo>
                      <a:pt x="1220250" y="649539"/>
                      <a:pt x="1189808" y="662149"/>
                      <a:pt x="1158065" y="662149"/>
                    </a:cubicBezTo>
                    <a:lnTo>
                      <a:pt x="119684" y="662149"/>
                    </a:lnTo>
                    <a:cubicBezTo>
                      <a:pt x="87942" y="662149"/>
                      <a:pt x="57500" y="649539"/>
                      <a:pt x="35055" y="627094"/>
                    </a:cubicBezTo>
                    <a:cubicBezTo>
                      <a:pt x="12610" y="604649"/>
                      <a:pt x="0" y="574207"/>
                      <a:pt x="0" y="542465"/>
                    </a:cubicBezTo>
                    <a:lnTo>
                      <a:pt x="0" y="119684"/>
                    </a:lnTo>
                    <a:cubicBezTo>
                      <a:pt x="0" y="87942"/>
                      <a:pt x="12610" y="57500"/>
                      <a:pt x="35055" y="35055"/>
                    </a:cubicBezTo>
                    <a:cubicBezTo>
                      <a:pt x="57500" y="12610"/>
                      <a:pt x="87942" y="0"/>
                      <a:pt x="119684" y="0"/>
                    </a:cubicBezTo>
                    <a:close/>
                  </a:path>
                </a:pathLst>
              </a:custGeom>
              <a:solidFill>
                <a:srgbClr val="11083C">
                  <a:alpha val="86667"/>
                </a:srgbClr>
              </a:solidFill>
            </p:spPr>
          </p:sp>
          <p:sp>
            <p:nvSpPr>
              <p:cNvPr name="TextBox 16" id="16"/>
              <p:cNvSpPr txBox="true"/>
              <p:nvPr/>
            </p:nvSpPr>
            <p:spPr>
              <a:xfrm>
                <a:off x="0" y="-38100"/>
                <a:ext cx="1277750" cy="700249"/>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505117" y="349008"/>
              <a:ext cx="4048041" cy="6445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Encoder</a:t>
              </a:r>
            </a:p>
          </p:txBody>
        </p:sp>
        <p:sp>
          <p:nvSpPr>
            <p:cNvPr name="TextBox 18" id="18"/>
            <p:cNvSpPr txBox="true"/>
            <p:nvPr/>
          </p:nvSpPr>
          <p:spPr>
            <a:xfrm rot="0">
              <a:off x="505117" y="1260793"/>
              <a:ext cx="5648299" cy="1569930"/>
            </a:xfrm>
            <a:prstGeom prst="rect">
              <a:avLst/>
            </a:prstGeom>
          </p:spPr>
          <p:txBody>
            <a:bodyPr anchor="t" rtlCol="false" tIns="0" lIns="0" bIns="0" rIns="0">
              <a:spAutoFit/>
            </a:bodyPr>
            <a:lstStyle/>
            <a:p>
              <a:pPr algn="l">
                <a:lnSpc>
                  <a:spcPts val="3220"/>
                </a:lnSpc>
              </a:pPr>
              <a:r>
                <a:rPr lang="en-US" sz="2300">
                  <a:solidFill>
                    <a:srgbClr val="FFFFFF"/>
                  </a:solidFill>
                  <a:latin typeface="Montserrat"/>
                  <a:ea typeface="Montserrat"/>
                  <a:cs typeface="Montserrat"/>
                  <a:sym typeface="Montserrat"/>
                </a:rPr>
                <a:t>Informasi dari lingkungan disandikan ke bentuk representasi internal.</a:t>
              </a:r>
            </a:p>
          </p:txBody>
        </p:sp>
      </p:grpSp>
      <p:grpSp>
        <p:nvGrpSpPr>
          <p:cNvPr name="Group 19" id="19"/>
          <p:cNvGrpSpPr/>
          <p:nvPr/>
        </p:nvGrpSpPr>
        <p:grpSpPr>
          <a:xfrm rot="0">
            <a:off x="4675741" y="6344153"/>
            <a:ext cx="5474733" cy="2914147"/>
            <a:chOff x="0" y="0"/>
            <a:chExt cx="7299645" cy="3885530"/>
          </a:xfrm>
        </p:grpSpPr>
        <p:grpSp>
          <p:nvGrpSpPr>
            <p:cNvPr name="Group 20" id="20"/>
            <p:cNvGrpSpPr/>
            <p:nvPr/>
          </p:nvGrpSpPr>
          <p:grpSpPr>
            <a:xfrm rot="0">
              <a:off x="0" y="0"/>
              <a:ext cx="7299645" cy="3885530"/>
              <a:chOff x="0" y="0"/>
              <a:chExt cx="1441905" cy="767512"/>
            </a:xfrm>
          </p:grpSpPr>
          <p:sp>
            <p:nvSpPr>
              <p:cNvPr name="Freeform 21" id="21"/>
              <p:cNvSpPr/>
              <p:nvPr/>
            </p:nvSpPr>
            <p:spPr>
              <a:xfrm flipH="false" flipV="false" rot="0">
                <a:off x="0" y="0"/>
                <a:ext cx="1441905" cy="767512"/>
              </a:xfrm>
              <a:custGeom>
                <a:avLst/>
                <a:gdLst/>
                <a:ahLst/>
                <a:cxnLst/>
                <a:rect r="r" b="b" t="t" l="l"/>
                <a:pathLst>
                  <a:path h="767512" w="1441905">
                    <a:moveTo>
                      <a:pt x="106059" y="0"/>
                    </a:moveTo>
                    <a:lnTo>
                      <a:pt x="1335846" y="0"/>
                    </a:lnTo>
                    <a:cubicBezTo>
                      <a:pt x="1363975" y="0"/>
                      <a:pt x="1390951" y="11174"/>
                      <a:pt x="1410841" y="31064"/>
                    </a:cubicBezTo>
                    <a:cubicBezTo>
                      <a:pt x="1430731" y="50954"/>
                      <a:pt x="1441905" y="77930"/>
                      <a:pt x="1441905" y="106059"/>
                    </a:cubicBezTo>
                    <a:lnTo>
                      <a:pt x="1441905" y="661453"/>
                    </a:lnTo>
                    <a:cubicBezTo>
                      <a:pt x="1441905" y="689582"/>
                      <a:pt x="1430731" y="716558"/>
                      <a:pt x="1410841" y="736448"/>
                    </a:cubicBezTo>
                    <a:cubicBezTo>
                      <a:pt x="1390951" y="756338"/>
                      <a:pt x="1363975" y="767512"/>
                      <a:pt x="1335846" y="767512"/>
                    </a:cubicBezTo>
                    <a:lnTo>
                      <a:pt x="106059" y="767512"/>
                    </a:lnTo>
                    <a:cubicBezTo>
                      <a:pt x="47484" y="767512"/>
                      <a:pt x="0" y="720028"/>
                      <a:pt x="0" y="661453"/>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2" id="22"/>
              <p:cNvSpPr txBox="true"/>
              <p:nvPr/>
            </p:nvSpPr>
            <p:spPr>
              <a:xfrm>
                <a:off x="0" y="-38100"/>
                <a:ext cx="1441905" cy="805612"/>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570011" y="349008"/>
              <a:ext cx="4568102" cy="6445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Perbandingan</a:t>
              </a:r>
            </a:p>
          </p:txBody>
        </p:sp>
        <p:sp>
          <p:nvSpPr>
            <p:cNvPr name="TextBox 24" id="24"/>
            <p:cNvSpPr txBox="true"/>
            <p:nvPr/>
          </p:nvSpPr>
          <p:spPr>
            <a:xfrm rot="0">
              <a:off x="570011" y="1260793"/>
              <a:ext cx="6373948" cy="2103330"/>
            </a:xfrm>
            <a:prstGeom prst="rect">
              <a:avLst/>
            </a:prstGeom>
          </p:spPr>
          <p:txBody>
            <a:bodyPr anchor="t" rtlCol="false" tIns="0" lIns="0" bIns="0" rIns="0">
              <a:spAutoFit/>
            </a:bodyPr>
            <a:lstStyle/>
            <a:p>
              <a:pPr algn="l">
                <a:lnSpc>
                  <a:spcPts val="3220"/>
                </a:lnSpc>
              </a:pPr>
              <a:r>
                <a:rPr lang="en-US" sz="2300">
                  <a:solidFill>
                    <a:srgbClr val="FFFFFF"/>
                  </a:solidFill>
                  <a:latin typeface="Montserrat"/>
                  <a:ea typeface="Montserrat"/>
                  <a:cs typeface="Montserrat"/>
                  <a:sym typeface="Montserrat"/>
                </a:rPr>
                <a:t>Representasi internal dari rangsangan dibandingkan dengan informasi yang sudah tersimpan di otak.</a:t>
              </a:r>
            </a:p>
          </p:txBody>
        </p:sp>
      </p:grpSp>
      <p:grpSp>
        <p:nvGrpSpPr>
          <p:cNvPr name="Group 25" id="25"/>
          <p:cNvGrpSpPr/>
          <p:nvPr/>
        </p:nvGrpSpPr>
        <p:grpSpPr>
          <a:xfrm rot="0">
            <a:off x="8140802" y="3229913"/>
            <a:ext cx="5207970" cy="2637922"/>
            <a:chOff x="0" y="0"/>
            <a:chExt cx="6943959" cy="3517230"/>
          </a:xfrm>
        </p:grpSpPr>
        <p:grpSp>
          <p:nvGrpSpPr>
            <p:cNvPr name="Group 26" id="26"/>
            <p:cNvGrpSpPr/>
            <p:nvPr/>
          </p:nvGrpSpPr>
          <p:grpSpPr>
            <a:xfrm rot="0">
              <a:off x="0" y="0"/>
              <a:ext cx="6943959" cy="3517230"/>
              <a:chOff x="0" y="0"/>
              <a:chExt cx="1371646" cy="694761"/>
            </a:xfrm>
          </p:grpSpPr>
          <p:sp>
            <p:nvSpPr>
              <p:cNvPr name="Freeform 27" id="27"/>
              <p:cNvSpPr/>
              <p:nvPr/>
            </p:nvSpPr>
            <p:spPr>
              <a:xfrm flipH="false" flipV="false" rot="0">
                <a:off x="0" y="0"/>
                <a:ext cx="1371646" cy="694761"/>
              </a:xfrm>
              <a:custGeom>
                <a:avLst/>
                <a:gdLst/>
                <a:ahLst/>
                <a:cxnLst/>
                <a:rect r="r" b="b" t="t" l="l"/>
                <a:pathLst>
                  <a:path h="694761" w="1371646">
                    <a:moveTo>
                      <a:pt x="111491" y="0"/>
                    </a:moveTo>
                    <a:lnTo>
                      <a:pt x="1260155" y="0"/>
                    </a:lnTo>
                    <a:cubicBezTo>
                      <a:pt x="1321730" y="0"/>
                      <a:pt x="1371646" y="49916"/>
                      <a:pt x="1371646" y="111491"/>
                    </a:cubicBezTo>
                    <a:lnTo>
                      <a:pt x="1371646" y="583270"/>
                    </a:lnTo>
                    <a:cubicBezTo>
                      <a:pt x="1371646" y="612839"/>
                      <a:pt x="1359900" y="641198"/>
                      <a:pt x="1338991" y="662106"/>
                    </a:cubicBezTo>
                    <a:cubicBezTo>
                      <a:pt x="1318083" y="683015"/>
                      <a:pt x="1289724" y="694761"/>
                      <a:pt x="1260155" y="694761"/>
                    </a:cubicBezTo>
                    <a:lnTo>
                      <a:pt x="111491" y="694761"/>
                    </a:lnTo>
                    <a:cubicBezTo>
                      <a:pt x="49916" y="694761"/>
                      <a:pt x="0" y="644845"/>
                      <a:pt x="0" y="583270"/>
                    </a:cubicBezTo>
                    <a:lnTo>
                      <a:pt x="0" y="111491"/>
                    </a:lnTo>
                    <a:cubicBezTo>
                      <a:pt x="0" y="49916"/>
                      <a:pt x="49916" y="0"/>
                      <a:pt x="111491" y="0"/>
                    </a:cubicBezTo>
                    <a:close/>
                  </a:path>
                </a:pathLst>
              </a:custGeom>
              <a:solidFill>
                <a:srgbClr val="11083C">
                  <a:alpha val="86667"/>
                </a:srgbClr>
              </a:solidFill>
            </p:spPr>
          </p:sp>
          <p:sp>
            <p:nvSpPr>
              <p:cNvPr name="TextBox 28" id="28"/>
              <p:cNvSpPr txBox="true"/>
              <p:nvPr/>
            </p:nvSpPr>
            <p:spPr>
              <a:xfrm>
                <a:off x="0" y="-38100"/>
                <a:ext cx="1371646" cy="732861"/>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570011" y="349008"/>
              <a:ext cx="5454541" cy="13430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Pemilihan Tanggapan</a:t>
              </a:r>
            </a:p>
          </p:txBody>
        </p:sp>
        <p:sp>
          <p:nvSpPr>
            <p:cNvPr name="TextBox 30" id="30"/>
            <p:cNvSpPr txBox="true"/>
            <p:nvPr/>
          </p:nvSpPr>
          <p:spPr>
            <a:xfrm rot="0">
              <a:off x="570011" y="1959293"/>
              <a:ext cx="6373948" cy="1036530"/>
            </a:xfrm>
            <a:prstGeom prst="rect">
              <a:avLst/>
            </a:prstGeom>
          </p:spPr>
          <p:txBody>
            <a:bodyPr anchor="t" rtlCol="false" tIns="0" lIns="0" bIns="0" rIns="0">
              <a:spAutoFit/>
            </a:bodyPr>
            <a:lstStyle/>
            <a:p>
              <a:pPr algn="l">
                <a:lnSpc>
                  <a:spcPts val="3220"/>
                </a:lnSpc>
              </a:pPr>
              <a:r>
                <a:rPr lang="en-US" sz="2300">
                  <a:solidFill>
                    <a:srgbClr val="FFFFFF"/>
                  </a:solidFill>
                  <a:latin typeface="Montserrat"/>
                  <a:ea typeface="Montserrat"/>
                  <a:cs typeface="Montserrat"/>
                  <a:sym typeface="Montserrat"/>
                </a:rPr>
                <a:t>Membuat keputusan respon apa yang akan dipilih.</a:t>
              </a:r>
            </a:p>
          </p:txBody>
        </p:sp>
      </p:grpSp>
      <p:grpSp>
        <p:nvGrpSpPr>
          <p:cNvPr name="Group 31" id="31"/>
          <p:cNvGrpSpPr/>
          <p:nvPr/>
        </p:nvGrpSpPr>
        <p:grpSpPr>
          <a:xfrm rot="0">
            <a:off x="11181081" y="6220328"/>
            <a:ext cx="5474733" cy="3037972"/>
            <a:chOff x="0" y="0"/>
            <a:chExt cx="7299645" cy="4050630"/>
          </a:xfrm>
        </p:grpSpPr>
        <p:grpSp>
          <p:nvGrpSpPr>
            <p:cNvPr name="Group 32" id="32"/>
            <p:cNvGrpSpPr/>
            <p:nvPr/>
          </p:nvGrpSpPr>
          <p:grpSpPr>
            <a:xfrm rot="0">
              <a:off x="0" y="0"/>
              <a:ext cx="7299645" cy="4050630"/>
              <a:chOff x="0" y="0"/>
              <a:chExt cx="1441905" cy="800124"/>
            </a:xfrm>
          </p:grpSpPr>
          <p:sp>
            <p:nvSpPr>
              <p:cNvPr name="Freeform 33" id="33"/>
              <p:cNvSpPr/>
              <p:nvPr/>
            </p:nvSpPr>
            <p:spPr>
              <a:xfrm flipH="false" flipV="false" rot="0">
                <a:off x="0" y="0"/>
                <a:ext cx="1441905" cy="800124"/>
              </a:xfrm>
              <a:custGeom>
                <a:avLst/>
                <a:gdLst/>
                <a:ahLst/>
                <a:cxnLst/>
                <a:rect r="r" b="b" t="t" l="l"/>
                <a:pathLst>
                  <a:path h="800124" w="1441905">
                    <a:moveTo>
                      <a:pt x="106059" y="0"/>
                    </a:moveTo>
                    <a:lnTo>
                      <a:pt x="1335846" y="0"/>
                    </a:lnTo>
                    <a:cubicBezTo>
                      <a:pt x="1363975" y="0"/>
                      <a:pt x="1390951" y="11174"/>
                      <a:pt x="1410841" y="31064"/>
                    </a:cubicBezTo>
                    <a:cubicBezTo>
                      <a:pt x="1430731" y="50954"/>
                      <a:pt x="1441905" y="77930"/>
                      <a:pt x="1441905" y="106059"/>
                    </a:cubicBezTo>
                    <a:lnTo>
                      <a:pt x="1441905" y="694066"/>
                    </a:lnTo>
                    <a:cubicBezTo>
                      <a:pt x="1441905" y="752640"/>
                      <a:pt x="1394421" y="800124"/>
                      <a:pt x="1335846" y="800124"/>
                    </a:cubicBezTo>
                    <a:lnTo>
                      <a:pt x="106059" y="800124"/>
                    </a:lnTo>
                    <a:cubicBezTo>
                      <a:pt x="47484" y="800124"/>
                      <a:pt x="0" y="752640"/>
                      <a:pt x="0" y="694066"/>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34" id="34"/>
              <p:cNvSpPr txBox="true"/>
              <p:nvPr/>
            </p:nvSpPr>
            <p:spPr>
              <a:xfrm>
                <a:off x="0" y="-38100"/>
                <a:ext cx="1441905" cy="838224"/>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570011" y="349008"/>
              <a:ext cx="4568102" cy="13430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Eksekusi Tanggapan</a:t>
              </a:r>
            </a:p>
          </p:txBody>
        </p:sp>
        <p:sp>
          <p:nvSpPr>
            <p:cNvPr name="TextBox 36" id="36"/>
            <p:cNvSpPr txBox="true"/>
            <p:nvPr/>
          </p:nvSpPr>
          <p:spPr>
            <a:xfrm rot="0">
              <a:off x="570011" y="1959293"/>
              <a:ext cx="6373948" cy="1569930"/>
            </a:xfrm>
            <a:prstGeom prst="rect">
              <a:avLst/>
            </a:prstGeom>
          </p:spPr>
          <p:txBody>
            <a:bodyPr anchor="t" rtlCol="false" tIns="0" lIns="0" bIns="0" rIns="0">
              <a:spAutoFit/>
            </a:bodyPr>
            <a:lstStyle/>
            <a:p>
              <a:pPr algn="l">
                <a:lnSpc>
                  <a:spcPts val="3220"/>
                </a:lnSpc>
              </a:pPr>
              <a:r>
                <a:rPr lang="en-US" sz="2300">
                  <a:solidFill>
                    <a:srgbClr val="FFFFFF"/>
                  </a:solidFill>
                  <a:latin typeface="Montserrat"/>
                  <a:ea typeface="Montserrat"/>
                  <a:cs typeface="Montserrat"/>
                  <a:sym typeface="Montserrat"/>
                </a:rPr>
                <a:t>Mengeksekusi respon yang telah dipilih dan melakukan tindakan yang diperlukan.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256216"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Memori Manusia</a:t>
            </a:r>
          </a:p>
        </p:txBody>
      </p:sp>
      <p:sp>
        <p:nvSpPr>
          <p:cNvPr name="TextBox 11" id="11"/>
          <p:cNvSpPr txBox="true"/>
          <p:nvPr/>
        </p:nvSpPr>
        <p:spPr>
          <a:xfrm rot="0">
            <a:off x="800613" y="1080411"/>
            <a:ext cx="1449400" cy="860786"/>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03</a:t>
            </a:r>
          </a:p>
        </p:txBody>
      </p:sp>
      <p:grpSp>
        <p:nvGrpSpPr>
          <p:cNvPr name="Group 12" id="12"/>
          <p:cNvGrpSpPr/>
          <p:nvPr/>
        </p:nvGrpSpPr>
        <p:grpSpPr>
          <a:xfrm rot="0">
            <a:off x="1315790" y="3624534"/>
            <a:ext cx="4875771" cy="4578514"/>
            <a:chOff x="0" y="0"/>
            <a:chExt cx="6501028" cy="6104686"/>
          </a:xfrm>
        </p:grpSpPr>
        <p:grpSp>
          <p:nvGrpSpPr>
            <p:cNvPr name="Group 13" id="13"/>
            <p:cNvGrpSpPr/>
            <p:nvPr/>
          </p:nvGrpSpPr>
          <p:grpSpPr>
            <a:xfrm rot="0">
              <a:off x="0" y="0"/>
              <a:ext cx="6501028" cy="6104686"/>
              <a:chOff x="0" y="0"/>
              <a:chExt cx="1284154" cy="1205864"/>
            </a:xfrm>
          </p:grpSpPr>
          <p:sp>
            <p:nvSpPr>
              <p:cNvPr name="Freeform 14" id="14"/>
              <p:cNvSpPr/>
              <p:nvPr/>
            </p:nvSpPr>
            <p:spPr>
              <a:xfrm flipH="false" flipV="false" rot="0">
                <a:off x="0" y="0"/>
                <a:ext cx="1284154" cy="1205864"/>
              </a:xfrm>
              <a:custGeom>
                <a:avLst/>
                <a:gdLst/>
                <a:ahLst/>
                <a:cxnLst/>
                <a:rect r="r" b="b" t="t" l="l"/>
                <a:pathLst>
                  <a:path h="1205864" w="1284154">
                    <a:moveTo>
                      <a:pt x="119088" y="0"/>
                    </a:moveTo>
                    <a:lnTo>
                      <a:pt x="1165066" y="0"/>
                    </a:lnTo>
                    <a:cubicBezTo>
                      <a:pt x="1196650" y="0"/>
                      <a:pt x="1226941" y="12547"/>
                      <a:pt x="1249274" y="34880"/>
                    </a:cubicBezTo>
                    <a:cubicBezTo>
                      <a:pt x="1271607" y="57213"/>
                      <a:pt x="1284154" y="87504"/>
                      <a:pt x="1284154" y="119088"/>
                    </a:cubicBezTo>
                    <a:lnTo>
                      <a:pt x="1284154" y="1086776"/>
                    </a:lnTo>
                    <a:cubicBezTo>
                      <a:pt x="1284154" y="1152547"/>
                      <a:pt x="1230836" y="1205864"/>
                      <a:pt x="1165066" y="1205864"/>
                    </a:cubicBezTo>
                    <a:lnTo>
                      <a:pt x="119088" y="1205864"/>
                    </a:lnTo>
                    <a:cubicBezTo>
                      <a:pt x="53317" y="1205864"/>
                      <a:pt x="0" y="1152547"/>
                      <a:pt x="0" y="1086776"/>
                    </a:cubicBezTo>
                    <a:lnTo>
                      <a:pt x="0" y="119088"/>
                    </a:lnTo>
                    <a:cubicBezTo>
                      <a:pt x="0" y="53317"/>
                      <a:pt x="53317" y="0"/>
                      <a:pt x="119088" y="0"/>
                    </a:cubicBezTo>
                    <a:close/>
                  </a:path>
                </a:pathLst>
              </a:custGeom>
              <a:solidFill>
                <a:srgbClr val="11083C">
                  <a:alpha val="86667"/>
                </a:srgbClr>
              </a:solidFill>
            </p:spPr>
          </p:sp>
          <p:sp>
            <p:nvSpPr>
              <p:cNvPr name="TextBox 15" id="15"/>
              <p:cNvSpPr txBox="true"/>
              <p:nvPr/>
            </p:nvSpPr>
            <p:spPr>
              <a:xfrm>
                <a:off x="0" y="-38100"/>
                <a:ext cx="1284154" cy="1243964"/>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507649" y="349008"/>
              <a:ext cx="5508793" cy="13430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Sensory Information Store (SIS)</a:t>
              </a:r>
            </a:p>
          </p:txBody>
        </p:sp>
        <p:sp>
          <p:nvSpPr>
            <p:cNvPr name="TextBox 17" id="17"/>
            <p:cNvSpPr txBox="true"/>
            <p:nvPr/>
          </p:nvSpPr>
          <p:spPr>
            <a:xfrm rot="0">
              <a:off x="507649" y="2060333"/>
              <a:ext cx="5676607" cy="36084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Menyimpan informasi dalam bentuk belum terproses atau belum terkodekan. Durasi informasi tersebut tersimpan yaitu 0,1 - 0,2 detik bagi visual dan 2 - 4 detik bagi auditori.</a:t>
              </a:r>
            </a:p>
            <a:p>
              <a:pPr algn="l">
                <a:lnSpc>
                  <a:spcPts val="3080"/>
                </a:lnSpc>
              </a:pPr>
            </a:p>
          </p:txBody>
        </p:sp>
      </p:grpSp>
      <p:sp>
        <p:nvSpPr>
          <p:cNvPr name="TextBox 18" id="18"/>
          <p:cNvSpPr txBox="true"/>
          <p:nvPr/>
        </p:nvSpPr>
        <p:spPr>
          <a:xfrm rot="0">
            <a:off x="2662232" y="1901145"/>
            <a:ext cx="13558273" cy="78930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Sistem memori manusia terdiri dari tiga komponen utama yang relevan dengan HCI, yaitu Sensory Information Store (SIS), Short-term memory dan Long-term memory</a:t>
            </a:r>
          </a:p>
        </p:txBody>
      </p:sp>
      <p:grpSp>
        <p:nvGrpSpPr>
          <p:cNvPr name="Group 19" id="19"/>
          <p:cNvGrpSpPr/>
          <p:nvPr/>
        </p:nvGrpSpPr>
        <p:grpSpPr>
          <a:xfrm rot="0">
            <a:off x="6648761" y="3624534"/>
            <a:ext cx="4990478" cy="4424388"/>
            <a:chOff x="0" y="0"/>
            <a:chExt cx="6653970" cy="5899185"/>
          </a:xfrm>
        </p:grpSpPr>
        <p:grpSp>
          <p:nvGrpSpPr>
            <p:cNvPr name="Group 20" id="20"/>
            <p:cNvGrpSpPr/>
            <p:nvPr/>
          </p:nvGrpSpPr>
          <p:grpSpPr>
            <a:xfrm rot="0">
              <a:off x="0" y="0"/>
              <a:ext cx="6653970" cy="5899185"/>
              <a:chOff x="0" y="0"/>
              <a:chExt cx="1314365" cy="1165271"/>
            </a:xfrm>
          </p:grpSpPr>
          <p:sp>
            <p:nvSpPr>
              <p:cNvPr name="Freeform 21" id="21"/>
              <p:cNvSpPr/>
              <p:nvPr/>
            </p:nvSpPr>
            <p:spPr>
              <a:xfrm flipH="false" flipV="false" rot="0">
                <a:off x="0" y="0"/>
                <a:ext cx="1314365" cy="1165271"/>
              </a:xfrm>
              <a:custGeom>
                <a:avLst/>
                <a:gdLst/>
                <a:ahLst/>
                <a:cxnLst/>
                <a:rect r="r" b="b" t="t" l="l"/>
                <a:pathLst>
                  <a:path h="1165271" w="1314365">
                    <a:moveTo>
                      <a:pt x="116350" y="0"/>
                    </a:moveTo>
                    <a:lnTo>
                      <a:pt x="1198014" y="0"/>
                    </a:lnTo>
                    <a:cubicBezTo>
                      <a:pt x="1262273" y="0"/>
                      <a:pt x="1314365" y="52092"/>
                      <a:pt x="1314365" y="116350"/>
                    </a:cubicBezTo>
                    <a:lnTo>
                      <a:pt x="1314365" y="1048921"/>
                    </a:lnTo>
                    <a:cubicBezTo>
                      <a:pt x="1314365" y="1079779"/>
                      <a:pt x="1302106" y="1109373"/>
                      <a:pt x="1280286" y="1131193"/>
                    </a:cubicBezTo>
                    <a:cubicBezTo>
                      <a:pt x="1258466" y="1153013"/>
                      <a:pt x="1228872" y="1165271"/>
                      <a:pt x="1198014" y="1165271"/>
                    </a:cubicBezTo>
                    <a:lnTo>
                      <a:pt x="116350" y="1165271"/>
                    </a:lnTo>
                    <a:cubicBezTo>
                      <a:pt x="85492" y="1165271"/>
                      <a:pt x="55898" y="1153013"/>
                      <a:pt x="34078" y="1131193"/>
                    </a:cubicBezTo>
                    <a:cubicBezTo>
                      <a:pt x="12258" y="1109373"/>
                      <a:pt x="0" y="1079779"/>
                      <a:pt x="0" y="1048921"/>
                    </a:cubicBezTo>
                    <a:lnTo>
                      <a:pt x="0" y="116350"/>
                    </a:lnTo>
                    <a:cubicBezTo>
                      <a:pt x="0" y="85492"/>
                      <a:pt x="12258" y="55898"/>
                      <a:pt x="34078" y="34078"/>
                    </a:cubicBezTo>
                    <a:cubicBezTo>
                      <a:pt x="55898" y="12258"/>
                      <a:pt x="85492" y="0"/>
                      <a:pt x="116350" y="0"/>
                    </a:cubicBezTo>
                    <a:close/>
                  </a:path>
                </a:pathLst>
              </a:custGeom>
              <a:solidFill>
                <a:srgbClr val="11083C">
                  <a:alpha val="86667"/>
                </a:srgbClr>
              </a:solidFill>
            </p:spPr>
          </p:sp>
          <p:sp>
            <p:nvSpPr>
              <p:cNvPr name="TextBox 22" id="22"/>
              <p:cNvSpPr txBox="true"/>
              <p:nvPr/>
            </p:nvSpPr>
            <p:spPr>
              <a:xfrm>
                <a:off x="0" y="-38100"/>
                <a:ext cx="1314365" cy="1203371"/>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519592" y="493566"/>
              <a:ext cx="5438296" cy="6445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Short-term memory</a:t>
              </a:r>
            </a:p>
          </p:txBody>
        </p:sp>
        <p:sp>
          <p:nvSpPr>
            <p:cNvPr name="TextBox 24" id="24"/>
            <p:cNvSpPr txBox="true"/>
            <p:nvPr/>
          </p:nvSpPr>
          <p:spPr>
            <a:xfrm rot="0">
              <a:off x="519592" y="1528041"/>
              <a:ext cx="5810155" cy="36084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Kapasitas otak untuk menyimpan informasi dalam jumlah yang kecil dan dalam waktu yang singkat, biasanya hanya 15 - 30 detik. </a:t>
              </a:r>
              <a:r>
                <a:rPr lang="en-US" sz="2200" i="true">
                  <a:solidFill>
                    <a:srgbClr val="FFFFFF"/>
                  </a:solidFill>
                  <a:latin typeface="Montserrat Italics"/>
                  <a:ea typeface="Montserrat Italics"/>
                  <a:cs typeface="Montserrat Italics"/>
                  <a:sym typeface="Montserrat Italics"/>
                </a:rPr>
                <a:t>Short-term memory</a:t>
              </a:r>
              <a:r>
                <a:rPr lang="en-US" sz="2200">
                  <a:solidFill>
                    <a:srgbClr val="FFFFFF"/>
                  </a:solidFill>
                  <a:latin typeface="Montserrat"/>
                  <a:ea typeface="Montserrat"/>
                  <a:cs typeface="Montserrat"/>
                  <a:sym typeface="Montserrat"/>
                </a:rPr>
                <a:t> juga biasa disebut sebagai </a:t>
              </a:r>
              <a:r>
                <a:rPr lang="en-US" sz="2200" i="true">
                  <a:solidFill>
                    <a:srgbClr val="FFFFFF"/>
                  </a:solidFill>
                  <a:latin typeface="Montserrat Italics"/>
                  <a:ea typeface="Montserrat Italics"/>
                  <a:cs typeface="Montserrat Italics"/>
                  <a:sym typeface="Montserrat Italics"/>
                </a:rPr>
                <a:t>working memory</a:t>
              </a:r>
              <a:r>
                <a:rPr lang="en-US" sz="2200">
                  <a:solidFill>
                    <a:srgbClr val="FFFFFF"/>
                  </a:solidFill>
                  <a:latin typeface="Montserrat"/>
                  <a:ea typeface="Montserrat"/>
                  <a:cs typeface="Montserrat"/>
                  <a:sym typeface="Montserrat"/>
                </a:rPr>
                <a:t>.</a:t>
              </a:r>
            </a:p>
          </p:txBody>
        </p:sp>
      </p:grpSp>
      <p:grpSp>
        <p:nvGrpSpPr>
          <p:cNvPr name="Group 25" id="25"/>
          <p:cNvGrpSpPr/>
          <p:nvPr/>
        </p:nvGrpSpPr>
        <p:grpSpPr>
          <a:xfrm rot="0">
            <a:off x="12095874" y="3624534"/>
            <a:ext cx="5163426" cy="3677080"/>
            <a:chOff x="0" y="0"/>
            <a:chExt cx="6884568" cy="4902774"/>
          </a:xfrm>
        </p:grpSpPr>
        <p:grpSp>
          <p:nvGrpSpPr>
            <p:cNvPr name="Group 26" id="26"/>
            <p:cNvGrpSpPr/>
            <p:nvPr/>
          </p:nvGrpSpPr>
          <p:grpSpPr>
            <a:xfrm rot="0">
              <a:off x="0" y="0"/>
              <a:ext cx="6884568" cy="4902774"/>
              <a:chOff x="0" y="0"/>
              <a:chExt cx="1359915" cy="968449"/>
            </a:xfrm>
          </p:grpSpPr>
          <p:sp>
            <p:nvSpPr>
              <p:cNvPr name="Freeform 27" id="27"/>
              <p:cNvSpPr/>
              <p:nvPr/>
            </p:nvSpPr>
            <p:spPr>
              <a:xfrm flipH="false" flipV="false" rot="0">
                <a:off x="0" y="0"/>
                <a:ext cx="1359915" cy="968449"/>
              </a:xfrm>
              <a:custGeom>
                <a:avLst/>
                <a:gdLst/>
                <a:ahLst/>
                <a:cxnLst/>
                <a:rect r="r" b="b" t="t" l="l"/>
                <a:pathLst>
                  <a:path h="968449" w="1359915">
                    <a:moveTo>
                      <a:pt x="112453" y="0"/>
                    </a:moveTo>
                    <a:lnTo>
                      <a:pt x="1247462" y="0"/>
                    </a:lnTo>
                    <a:cubicBezTo>
                      <a:pt x="1277286" y="0"/>
                      <a:pt x="1305889" y="11848"/>
                      <a:pt x="1326978" y="32937"/>
                    </a:cubicBezTo>
                    <a:cubicBezTo>
                      <a:pt x="1348067" y="54026"/>
                      <a:pt x="1359915" y="82629"/>
                      <a:pt x="1359915" y="112453"/>
                    </a:cubicBezTo>
                    <a:lnTo>
                      <a:pt x="1359915" y="855996"/>
                    </a:lnTo>
                    <a:cubicBezTo>
                      <a:pt x="1359915" y="885820"/>
                      <a:pt x="1348067" y="914423"/>
                      <a:pt x="1326978" y="935512"/>
                    </a:cubicBezTo>
                    <a:cubicBezTo>
                      <a:pt x="1305889" y="956601"/>
                      <a:pt x="1277286" y="968449"/>
                      <a:pt x="1247462" y="968449"/>
                    </a:cubicBezTo>
                    <a:lnTo>
                      <a:pt x="112453" y="968449"/>
                    </a:lnTo>
                    <a:cubicBezTo>
                      <a:pt x="82629" y="968449"/>
                      <a:pt x="54026" y="956601"/>
                      <a:pt x="32937" y="935512"/>
                    </a:cubicBezTo>
                    <a:cubicBezTo>
                      <a:pt x="11848" y="914423"/>
                      <a:pt x="0" y="885820"/>
                      <a:pt x="0" y="855996"/>
                    </a:cubicBezTo>
                    <a:lnTo>
                      <a:pt x="0" y="112453"/>
                    </a:lnTo>
                    <a:cubicBezTo>
                      <a:pt x="0" y="82629"/>
                      <a:pt x="11848" y="54026"/>
                      <a:pt x="32937" y="32937"/>
                    </a:cubicBezTo>
                    <a:cubicBezTo>
                      <a:pt x="54026" y="11848"/>
                      <a:pt x="82629" y="0"/>
                      <a:pt x="112453" y="0"/>
                    </a:cubicBezTo>
                    <a:close/>
                  </a:path>
                </a:pathLst>
              </a:custGeom>
              <a:solidFill>
                <a:srgbClr val="11083C">
                  <a:alpha val="86667"/>
                </a:srgbClr>
              </a:solidFill>
            </p:spPr>
          </p:sp>
          <p:sp>
            <p:nvSpPr>
              <p:cNvPr name="TextBox 28" id="28"/>
              <p:cNvSpPr txBox="true"/>
              <p:nvPr/>
            </p:nvSpPr>
            <p:spPr>
              <a:xfrm>
                <a:off x="0" y="-38100"/>
                <a:ext cx="1359915" cy="1006549"/>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537599" y="493566"/>
              <a:ext cx="5360994" cy="6445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Long-term memory</a:t>
              </a:r>
            </a:p>
          </p:txBody>
        </p:sp>
        <p:sp>
          <p:nvSpPr>
            <p:cNvPr name="TextBox 30" id="30"/>
            <p:cNvSpPr txBox="true"/>
            <p:nvPr/>
          </p:nvSpPr>
          <p:spPr>
            <a:xfrm rot="0">
              <a:off x="537599" y="1506391"/>
              <a:ext cx="6011510"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Menyimpan informasi dalam jangka waktu yang panjang atau tidak terbatas. Informasi tersebut berbasis semantik dan diakses secara asosiatif.</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930538"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Reasoning dan Problem Solving</a:t>
            </a:r>
          </a:p>
        </p:txBody>
      </p:sp>
      <p:sp>
        <p:nvSpPr>
          <p:cNvPr name="TextBox 11" id="11"/>
          <p:cNvSpPr txBox="true"/>
          <p:nvPr/>
        </p:nvSpPr>
        <p:spPr>
          <a:xfrm rot="0">
            <a:off x="800613" y="1080411"/>
            <a:ext cx="1449400" cy="860787"/>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04</a:t>
            </a:r>
          </a:p>
        </p:txBody>
      </p:sp>
      <p:grpSp>
        <p:nvGrpSpPr>
          <p:cNvPr name="Group 12" id="12"/>
          <p:cNvGrpSpPr/>
          <p:nvPr/>
        </p:nvGrpSpPr>
        <p:grpSpPr>
          <a:xfrm rot="0">
            <a:off x="1507702" y="3431245"/>
            <a:ext cx="7636298" cy="4929863"/>
            <a:chOff x="0" y="0"/>
            <a:chExt cx="10181730" cy="6573150"/>
          </a:xfrm>
        </p:grpSpPr>
        <p:grpSp>
          <p:nvGrpSpPr>
            <p:cNvPr name="Group 13" id="13"/>
            <p:cNvGrpSpPr/>
            <p:nvPr/>
          </p:nvGrpSpPr>
          <p:grpSpPr>
            <a:xfrm rot="0">
              <a:off x="0" y="0"/>
              <a:ext cx="10181730" cy="6573150"/>
              <a:chOff x="0" y="0"/>
              <a:chExt cx="2060633" cy="1330310"/>
            </a:xfrm>
          </p:grpSpPr>
          <p:sp>
            <p:nvSpPr>
              <p:cNvPr name="Freeform 14" id="14"/>
              <p:cNvSpPr/>
              <p:nvPr/>
            </p:nvSpPr>
            <p:spPr>
              <a:xfrm flipH="false" flipV="false" rot="0">
                <a:off x="0" y="0"/>
                <a:ext cx="2060634" cy="1330310"/>
              </a:xfrm>
              <a:custGeom>
                <a:avLst/>
                <a:gdLst/>
                <a:ahLst/>
                <a:cxnLst/>
                <a:rect r="r" b="b" t="t" l="l"/>
                <a:pathLst>
                  <a:path h="1330310" w="2060634">
                    <a:moveTo>
                      <a:pt x="74213" y="0"/>
                    </a:moveTo>
                    <a:lnTo>
                      <a:pt x="1986420" y="0"/>
                    </a:lnTo>
                    <a:cubicBezTo>
                      <a:pt x="2027407" y="0"/>
                      <a:pt x="2060634" y="33227"/>
                      <a:pt x="2060634" y="74213"/>
                    </a:cubicBezTo>
                    <a:lnTo>
                      <a:pt x="2060634" y="1256096"/>
                    </a:lnTo>
                    <a:cubicBezTo>
                      <a:pt x="2060634" y="1275779"/>
                      <a:pt x="2052815" y="1294655"/>
                      <a:pt x="2038897" y="1308573"/>
                    </a:cubicBezTo>
                    <a:cubicBezTo>
                      <a:pt x="2024979" y="1322491"/>
                      <a:pt x="2006103" y="1330310"/>
                      <a:pt x="1986420" y="1330310"/>
                    </a:cubicBezTo>
                    <a:lnTo>
                      <a:pt x="74213" y="1330310"/>
                    </a:lnTo>
                    <a:cubicBezTo>
                      <a:pt x="54531" y="1330310"/>
                      <a:pt x="35654" y="1322491"/>
                      <a:pt x="21737" y="1308573"/>
                    </a:cubicBezTo>
                    <a:cubicBezTo>
                      <a:pt x="7819" y="1294655"/>
                      <a:pt x="0" y="1275779"/>
                      <a:pt x="0" y="1256096"/>
                    </a:cubicBezTo>
                    <a:lnTo>
                      <a:pt x="0" y="74213"/>
                    </a:lnTo>
                    <a:cubicBezTo>
                      <a:pt x="0" y="54531"/>
                      <a:pt x="7819" y="35654"/>
                      <a:pt x="21737" y="21737"/>
                    </a:cubicBezTo>
                    <a:cubicBezTo>
                      <a:pt x="35654" y="7819"/>
                      <a:pt x="54531" y="0"/>
                      <a:pt x="74213" y="0"/>
                    </a:cubicBezTo>
                    <a:close/>
                  </a:path>
                </a:pathLst>
              </a:custGeom>
              <a:solidFill>
                <a:srgbClr val="11083C">
                  <a:alpha val="86667"/>
                </a:srgbClr>
              </a:solidFill>
            </p:spPr>
          </p:sp>
          <p:sp>
            <p:nvSpPr>
              <p:cNvPr name="TextBox 15" id="15"/>
              <p:cNvSpPr txBox="true"/>
              <p:nvPr/>
            </p:nvSpPr>
            <p:spPr>
              <a:xfrm>
                <a:off x="0" y="-38100"/>
                <a:ext cx="2060633" cy="136841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795066" y="329969"/>
              <a:ext cx="6371705" cy="665476"/>
            </a:xfrm>
            <a:prstGeom prst="rect">
              <a:avLst/>
            </a:prstGeom>
          </p:spPr>
          <p:txBody>
            <a:bodyPr anchor="t" rtlCol="false" tIns="0" lIns="0" bIns="0" rIns="0">
              <a:spAutoFit/>
            </a:bodyPr>
            <a:lstStyle/>
            <a:p>
              <a:pPr algn="l">
                <a:lnSpc>
                  <a:spcPts val="4252"/>
                </a:lnSpc>
              </a:pPr>
              <a:r>
                <a:rPr lang="en-US" sz="3037" b="true">
                  <a:solidFill>
                    <a:srgbClr val="FBE5EE"/>
                  </a:solidFill>
                  <a:latin typeface="Montserrat Bold"/>
                  <a:ea typeface="Montserrat Bold"/>
                  <a:cs typeface="Montserrat Bold"/>
                  <a:sym typeface="Montserrat Bold"/>
                </a:rPr>
                <a:t>Reasoning</a:t>
              </a:r>
            </a:p>
          </p:txBody>
        </p:sp>
        <p:sp>
          <p:nvSpPr>
            <p:cNvPr name="TextBox 17" id="17"/>
            <p:cNvSpPr txBox="true"/>
            <p:nvPr/>
          </p:nvSpPr>
          <p:spPr>
            <a:xfrm rot="0">
              <a:off x="795066" y="3040085"/>
              <a:ext cx="8890546" cy="3024165"/>
            </a:xfrm>
            <a:prstGeom prst="rect">
              <a:avLst/>
            </a:prstGeom>
          </p:spPr>
          <p:txBody>
            <a:bodyPr anchor="t" rtlCol="false" tIns="0" lIns="0" bIns="0" rIns="0">
              <a:spAutoFit/>
            </a:bodyPr>
            <a:lstStyle/>
            <a:p>
              <a:pPr algn="l" marL="463601" indent="-231800" lvl="1">
                <a:lnSpc>
                  <a:spcPts val="3006"/>
                </a:lnSpc>
                <a:buAutoNum type="arabicPeriod" startAt="1"/>
              </a:pPr>
              <a:r>
                <a:rPr lang="en-US" sz="2147" i="true">
                  <a:solidFill>
                    <a:srgbClr val="FFFFFF"/>
                  </a:solidFill>
                  <a:latin typeface="Montserrat Italics"/>
                  <a:ea typeface="Montserrat Italics"/>
                  <a:cs typeface="Montserrat Italics"/>
                  <a:sym typeface="Montserrat Italics"/>
                </a:rPr>
                <a:t>Deductive Reasoning</a:t>
              </a:r>
              <a:r>
                <a:rPr lang="en-US" sz="2147">
                  <a:solidFill>
                    <a:srgbClr val="FFFFFF"/>
                  </a:solidFill>
                  <a:latin typeface="Montserrat"/>
                  <a:ea typeface="Montserrat"/>
                  <a:cs typeface="Montserrat"/>
                  <a:sym typeface="Montserrat"/>
                </a:rPr>
                <a:t>: Menarik kesimpulan berdasarkan logika dari premis yang ada.</a:t>
              </a:r>
            </a:p>
            <a:p>
              <a:pPr algn="l" marL="463601" indent="-231800" lvl="1">
                <a:lnSpc>
                  <a:spcPts val="3006"/>
                </a:lnSpc>
                <a:buAutoNum type="arabicPeriod" startAt="1"/>
              </a:pPr>
              <a:r>
                <a:rPr lang="en-US" sz="2147" i="true">
                  <a:solidFill>
                    <a:srgbClr val="FFFFFF"/>
                  </a:solidFill>
                  <a:latin typeface="Montserrat Italics"/>
                  <a:ea typeface="Montserrat Italics"/>
                  <a:cs typeface="Montserrat Italics"/>
                  <a:sym typeface="Montserrat Italics"/>
                </a:rPr>
                <a:t>Inductive Reasoning</a:t>
              </a:r>
              <a:r>
                <a:rPr lang="en-US" sz="2147">
                  <a:solidFill>
                    <a:srgbClr val="FFFFFF"/>
                  </a:solidFill>
                  <a:latin typeface="Montserrat"/>
                  <a:ea typeface="Montserrat"/>
                  <a:cs typeface="Montserrat"/>
                  <a:sym typeface="Montserrat"/>
                </a:rPr>
                <a:t>: Membuat generalisasi berdasarkan kasus-kasus spesifik.</a:t>
              </a:r>
            </a:p>
            <a:p>
              <a:pPr algn="l" marL="463601" indent="-231800" lvl="1">
                <a:lnSpc>
                  <a:spcPts val="3006"/>
                </a:lnSpc>
                <a:buAutoNum type="arabicPeriod" startAt="1"/>
              </a:pPr>
              <a:r>
                <a:rPr lang="en-US" sz="2147" i="true">
                  <a:solidFill>
                    <a:srgbClr val="FFFFFF"/>
                  </a:solidFill>
                  <a:latin typeface="Montserrat Italics"/>
                  <a:ea typeface="Montserrat Italics"/>
                  <a:cs typeface="Montserrat Italics"/>
                  <a:sym typeface="Montserrat Italics"/>
                </a:rPr>
                <a:t>Abductive Reasoning</a:t>
              </a:r>
              <a:r>
                <a:rPr lang="en-US" sz="2147">
                  <a:solidFill>
                    <a:srgbClr val="FFFFFF"/>
                  </a:solidFill>
                  <a:latin typeface="Montserrat"/>
                  <a:ea typeface="Montserrat"/>
                  <a:cs typeface="Montserrat"/>
                  <a:sym typeface="Montserrat"/>
                </a:rPr>
                <a:t>: Membuat kesimpulan berdasarkan fakta yang ada.</a:t>
              </a:r>
            </a:p>
          </p:txBody>
        </p:sp>
        <p:sp>
          <p:nvSpPr>
            <p:cNvPr name="TextBox 18" id="18"/>
            <p:cNvSpPr txBox="true"/>
            <p:nvPr/>
          </p:nvSpPr>
          <p:spPr>
            <a:xfrm rot="0">
              <a:off x="831272" y="1285469"/>
              <a:ext cx="8912019" cy="1307254"/>
            </a:xfrm>
            <a:prstGeom prst="rect">
              <a:avLst/>
            </a:prstGeom>
          </p:spPr>
          <p:txBody>
            <a:bodyPr anchor="t" rtlCol="false" tIns="0" lIns="0" bIns="0" rIns="0">
              <a:spAutoFit/>
            </a:bodyPr>
            <a:lstStyle/>
            <a:p>
              <a:pPr algn="just">
                <a:lnSpc>
                  <a:spcPts val="2659"/>
                </a:lnSpc>
                <a:spcBef>
                  <a:spcPct val="0"/>
                </a:spcBef>
              </a:pPr>
              <a:r>
                <a:rPr lang="en-US" sz="1899">
                  <a:solidFill>
                    <a:srgbClr val="FFFFFF"/>
                  </a:solidFill>
                  <a:latin typeface="Montserrat"/>
                  <a:ea typeface="Montserrat"/>
                  <a:cs typeface="Montserrat"/>
                  <a:sym typeface="Montserrat"/>
                </a:rPr>
                <a:t>Reasoning adalah proses berpikir untuk membuat kesimpulan atau keputusan berdasarkan informasi dan logika. Ada beberapa jenis reasoning:</a:t>
              </a:r>
            </a:p>
          </p:txBody>
        </p:sp>
      </p:grpSp>
      <p:sp>
        <p:nvSpPr>
          <p:cNvPr name="TextBox 19" id="19"/>
          <p:cNvSpPr txBox="true"/>
          <p:nvPr/>
        </p:nvSpPr>
        <p:spPr>
          <a:xfrm rot="0">
            <a:off x="2662232" y="1901145"/>
            <a:ext cx="13376139" cy="118935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Dalam konteks HCI, pemahaman tentang proses berpikir manusia sangat penting. Proses berpikir dibagi menjadi dua yaitu </a:t>
            </a:r>
            <a:r>
              <a:rPr lang="en-US" sz="2300" i="true">
                <a:solidFill>
                  <a:srgbClr val="FFFFFF"/>
                </a:solidFill>
                <a:latin typeface="Montserrat Italics"/>
                <a:ea typeface="Montserrat Italics"/>
                <a:cs typeface="Montserrat Italics"/>
                <a:sym typeface="Montserrat Italics"/>
              </a:rPr>
              <a:t>Reasoning</a:t>
            </a:r>
            <a:r>
              <a:rPr lang="en-US" sz="2300">
                <a:solidFill>
                  <a:srgbClr val="FFFFFF"/>
                </a:solidFill>
                <a:latin typeface="Montserrat"/>
                <a:ea typeface="Montserrat"/>
                <a:cs typeface="Montserrat"/>
                <a:sym typeface="Montserrat"/>
              </a:rPr>
              <a:t> dan </a:t>
            </a:r>
            <a:r>
              <a:rPr lang="en-US" sz="2300" i="true">
                <a:solidFill>
                  <a:srgbClr val="FFFFFF"/>
                </a:solidFill>
                <a:latin typeface="Montserrat Italics"/>
                <a:ea typeface="Montserrat Italics"/>
                <a:cs typeface="Montserrat Italics"/>
                <a:sym typeface="Montserrat Italics"/>
              </a:rPr>
              <a:t>Problem Solving</a:t>
            </a:r>
            <a:r>
              <a:rPr lang="en-US" sz="2300">
                <a:solidFill>
                  <a:srgbClr val="FFFFFF"/>
                </a:solidFill>
                <a:latin typeface="Montserrat"/>
                <a:ea typeface="Montserrat"/>
                <a:cs typeface="Montserrat"/>
                <a:sym typeface="Montserrat"/>
              </a:rPr>
              <a:t>, dengan </a:t>
            </a:r>
            <a:r>
              <a:rPr lang="en-US" sz="2300" i="true">
                <a:solidFill>
                  <a:srgbClr val="FFFFFF"/>
                </a:solidFill>
                <a:latin typeface="Montserrat Italics"/>
                <a:ea typeface="Montserrat Italics"/>
                <a:cs typeface="Montserrat Italics"/>
                <a:sym typeface="Montserrat Italics"/>
              </a:rPr>
              <a:t>Reasoning </a:t>
            </a:r>
            <a:r>
              <a:rPr lang="en-US" sz="2300">
                <a:solidFill>
                  <a:srgbClr val="FFFFFF"/>
                </a:solidFill>
                <a:latin typeface="Montserrat"/>
                <a:ea typeface="Montserrat"/>
                <a:cs typeface="Montserrat"/>
                <a:sym typeface="Montserrat"/>
              </a:rPr>
              <a:t>dibagi lebih lanjut menjadi tiga yaitu:</a:t>
            </a:r>
          </a:p>
        </p:txBody>
      </p:sp>
      <p:grpSp>
        <p:nvGrpSpPr>
          <p:cNvPr name="Group 20" id="20"/>
          <p:cNvGrpSpPr/>
          <p:nvPr/>
        </p:nvGrpSpPr>
        <p:grpSpPr>
          <a:xfrm rot="0">
            <a:off x="9390097" y="4045474"/>
            <a:ext cx="8174973" cy="5755772"/>
            <a:chOff x="0" y="0"/>
            <a:chExt cx="10899965" cy="7674363"/>
          </a:xfrm>
        </p:grpSpPr>
        <p:grpSp>
          <p:nvGrpSpPr>
            <p:cNvPr name="Group 21" id="21"/>
            <p:cNvGrpSpPr/>
            <p:nvPr/>
          </p:nvGrpSpPr>
          <p:grpSpPr>
            <a:xfrm rot="0">
              <a:off x="0" y="0"/>
              <a:ext cx="10899965" cy="7674363"/>
              <a:chOff x="0" y="0"/>
              <a:chExt cx="2153079" cy="1515924"/>
            </a:xfrm>
          </p:grpSpPr>
          <p:sp>
            <p:nvSpPr>
              <p:cNvPr name="Freeform 22" id="22"/>
              <p:cNvSpPr/>
              <p:nvPr/>
            </p:nvSpPr>
            <p:spPr>
              <a:xfrm flipH="false" flipV="false" rot="0">
                <a:off x="0" y="0"/>
                <a:ext cx="2153079" cy="1515924"/>
              </a:xfrm>
              <a:custGeom>
                <a:avLst/>
                <a:gdLst/>
                <a:ahLst/>
                <a:cxnLst/>
                <a:rect r="r" b="b" t="t" l="l"/>
                <a:pathLst>
                  <a:path h="1515924" w="2153079">
                    <a:moveTo>
                      <a:pt x="71027" y="0"/>
                    </a:moveTo>
                    <a:lnTo>
                      <a:pt x="2082052" y="0"/>
                    </a:lnTo>
                    <a:cubicBezTo>
                      <a:pt x="2100890" y="0"/>
                      <a:pt x="2118956" y="7483"/>
                      <a:pt x="2132276" y="20803"/>
                    </a:cubicBezTo>
                    <a:cubicBezTo>
                      <a:pt x="2145596" y="34123"/>
                      <a:pt x="2153079" y="52189"/>
                      <a:pt x="2153079" y="71027"/>
                    </a:cubicBezTo>
                    <a:lnTo>
                      <a:pt x="2153079" y="1444897"/>
                    </a:lnTo>
                    <a:cubicBezTo>
                      <a:pt x="2153079" y="1484124"/>
                      <a:pt x="2121280" y="1515924"/>
                      <a:pt x="2082052" y="1515924"/>
                    </a:cubicBezTo>
                    <a:lnTo>
                      <a:pt x="71027" y="1515924"/>
                    </a:lnTo>
                    <a:cubicBezTo>
                      <a:pt x="31800" y="1515924"/>
                      <a:pt x="0" y="1484124"/>
                      <a:pt x="0" y="1444897"/>
                    </a:cubicBezTo>
                    <a:lnTo>
                      <a:pt x="0" y="71027"/>
                    </a:lnTo>
                    <a:cubicBezTo>
                      <a:pt x="0" y="31800"/>
                      <a:pt x="31800" y="0"/>
                      <a:pt x="71027" y="0"/>
                    </a:cubicBezTo>
                    <a:close/>
                  </a:path>
                </a:pathLst>
              </a:custGeom>
              <a:solidFill>
                <a:srgbClr val="11083C">
                  <a:alpha val="86667"/>
                </a:srgbClr>
              </a:solidFill>
            </p:spPr>
          </p:sp>
          <p:sp>
            <p:nvSpPr>
              <p:cNvPr name="TextBox 23" id="23"/>
              <p:cNvSpPr txBox="true"/>
              <p:nvPr/>
            </p:nvSpPr>
            <p:spPr>
              <a:xfrm>
                <a:off x="0" y="-38100"/>
                <a:ext cx="2153079" cy="1554024"/>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851151" y="349008"/>
              <a:ext cx="6821174" cy="644525"/>
            </a:xfrm>
            <a:prstGeom prst="rect">
              <a:avLst/>
            </a:prstGeom>
          </p:spPr>
          <p:txBody>
            <a:bodyPr anchor="t" rtlCol="false" tIns="0" lIns="0" bIns="0" rIns="0">
              <a:spAutoFit/>
            </a:bodyPr>
            <a:lstStyle/>
            <a:p>
              <a:pPr algn="l">
                <a:lnSpc>
                  <a:spcPts val="4199"/>
                </a:lnSpc>
              </a:pPr>
              <a:r>
                <a:rPr lang="en-US" sz="2999" b="true">
                  <a:solidFill>
                    <a:srgbClr val="FBE5EE"/>
                  </a:solidFill>
                  <a:latin typeface="Montserrat Bold"/>
                  <a:ea typeface="Montserrat Bold"/>
                  <a:cs typeface="Montserrat Bold"/>
                  <a:sym typeface="Montserrat Bold"/>
                </a:rPr>
                <a:t>Problem Solving </a:t>
              </a:r>
            </a:p>
          </p:txBody>
        </p:sp>
        <p:sp>
          <p:nvSpPr>
            <p:cNvPr name="TextBox 25" id="25"/>
            <p:cNvSpPr txBox="true"/>
            <p:nvPr/>
          </p:nvSpPr>
          <p:spPr>
            <a:xfrm rot="0">
              <a:off x="851151" y="3023764"/>
              <a:ext cx="9517698" cy="4129192"/>
            </a:xfrm>
            <a:prstGeom prst="rect">
              <a:avLst/>
            </a:prstGeom>
          </p:spPr>
          <p:txBody>
            <a:bodyPr anchor="t" rtlCol="false" tIns="0" lIns="0" bIns="0" rIns="0">
              <a:spAutoFit/>
            </a:bodyPr>
            <a:lstStyle/>
            <a:p>
              <a:pPr algn="l" marL="474994" indent="-237497" lvl="1">
                <a:lnSpc>
                  <a:spcPts val="3080"/>
                </a:lnSpc>
                <a:buAutoNum type="arabicPeriod" startAt="1"/>
              </a:pPr>
              <a:r>
                <a:rPr lang="en-US" sz="2200">
                  <a:solidFill>
                    <a:srgbClr val="FFFFFF"/>
                  </a:solidFill>
                  <a:latin typeface="Montserrat"/>
                  <a:ea typeface="Montserrat"/>
                  <a:cs typeface="Montserrat"/>
                  <a:sym typeface="Montserrat"/>
                </a:rPr>
                <a:t>Gestalt Theory: Menyelesaikan masalah melalui kebiasaan dan </a:t>
              </a:r>
              <a:r>
                <a:rPr lang="en-US" sz="2200" i="true">
                  <a:solidFill>
                    <a:srgbClr val="FFFFFF"/>
                  </a:solidFill>
                  <a:latin typeface="Montserrat Italics"/>
                  <a:ea typeface="Montserrat Italics"/>
                  <a:cs typeface="Montserrat Italics"/>
                  <a:sym typeface="Montserrat Italics"/>
                </a:rPr>
                <a:t>trial and error</a:t>
              </a:r>
              <a:r>
                <a:rPr lang="en-US" sz="2200">
                  <a:solidFill>
                    <a:srgbClr val="FFFFFF"/>
                  </a:solidFill>
                  <a:latin typeface="Montserrat"/>
                  <a:ea typeface="Montserrat"/>
                  <a:cs typeface="Montserrat"/>
                  <a:sym typeface="Montserrat"/>
                </a:rPr>
                <a:t>.</a:t>
              </a:r>
            </a:p>
            <a:p>
              <a:pPr algn="l" marL="474994" indent="-237497" lvl="1">
                <a:lnSpc>
                  <a:spcPts val="3080"/>
                </a:lnSpc>
                <a:buAutoNum type="arabicPeriod" startAt="1"/>
              </a:pPr>
              <a:r>
                <a:rPr lang="en-US" sz="2200">
                  <a:solidFill>
                    <a:srgbClr val="FFFFFF"/>
                  </a:solidFill>
                  <a:latin typeface="Montserrat"/>
                  <a:ea typeface="Montserrat"/>
                  <a:cs typeface="Montserrat"/>
                  <a:sym typeface="Montserrat"/>
                </a:rPr>
                <a:t>Problem Space Theory: Menggunakan pengalaman untuk menyelesaikan masalah baru.</a:t>
              </a:r>
            </a:p>
            <a:p>
              <a:pPr algn="l" marL="474994" indent="-237497" lvl="1">
                <a:lnSpc>
                  <a:spcPts val="3080"/>
                </a:lnSpc>
                <a:buAutoNum type="arabicPeriod" startAt="1"/>
              </a:pPr>
              <a:r>
                <a:rPr lang="en-US" sz="2200">
                  <a:solidFill>
                    <a:srgbClr val="FFFFFF"/>
                  </a:solidFill>
                  <a:latin typeface="Montserrat"/>
                  <a:ea typeface="Montserrat"/>
                  <a:cs typeface="Montserrat"/>
                  <a:sym typeface="Montserrat"/>
                </a:rPr>
                <a:t>Analogy in Problem Solving: Menggunakan kasus serupa untuk memecahkan masalah baru.</a:t>
              </a:r>
            </a:p>
          </p:txBody>
        </p:sp>
        <p:sp>
          <p:nvSpPr>
            <p:cNvPr name="TextBox 26" id="26"/>
            <p:cNvSpPr txBox="true"/>
            <p:nvPr/>
          </p:nvSpPr>
          <p:spPr>
            <a:xfrm rot="0">
              <a:off x="924956" y="694390"/>
              <a:ext cx="9350458" cy="2196254"/>
            </a:xfrm>
            <a:prstGeom prst="rect">
              <a:avLst/>
            </a:prstGeom>
          </p:spPr>
          <p:txBody>
            <a:bodyPr anchor="t" rtlCol="false" tIns="0" lIns="0" bIns="0" rIns="0">
              <a:spAutoFit/>
            </a:bodyPr>
            <a:lstStyle/>
            <a:p>
              <a:pPr algn="just">
                <a:lnSpc>
                  <a:spcPts val="2659"/>
                </a:lnSpc>
              </a:pPr>
            </a:p>
            <a:p>
              <a:pPr algn="just">
                <a:lnSpc>
                  <a:spcPts val="2659"/>
                </a:lnSpc>
              </a:pPr>
              <a:r>
                <a:rPr lang="en-US" sz="1899">
                  <a:solidFill>
                    <a:srgbClr val="FFFFFF"/>
                  </a:solidFill>
                  <a:latin typeface="Montserrat"/>
                  <a:ea typeface="Montserrat"/>
                  <a:cs typeface="Montserrat"/>
                  <a:sym typeface="Montserrat"/>
                </a:rPr>
                <a:t>Problem solving adalah proses mencari solusi untuk mengatasi masalah atau mencapai tujuan. Ada beberapa pendekatan dalam problem solving:</a:t>
              </a:r>
            </a:p>
            <a:p>
              <a:pPr algn="just">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544419" y="2823081"/>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930538"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Human Error</a:t>
            </a:r>
          </a:p>
        </p:txBody>
      </p:sp>
      <p:sp>
        <p:nvSpPr>
          <p:cNvPr name="TextBox 11" id="11"/>
          <p:cNvSpPr txBox="true"/>
          <p:nvPr/>
        </p:nvSpPr>
        <p:spPr>
          <a:xfrm rot="0">
            <a:off x="800613" y="1080411"/>
            <a:ext cx="1449400" cy="860787"/>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05</a:t>
            </a:r>
          </a:p>
        </p:txBody>
      </p:sp>
      <p:grpSp>
        <p:nvGrpSpPr>
          <p:cNvPr name="Group 12" id="12"/>
          <p:cNvGrpSpPr/>
          <p:nvPr/>
        </p:nvGrpSpPr>
        <p:grpSpPr>
          <a:xfrm rot="0">
            <a:off x="1320032" y="3554792"/>
            <a:ext cx="9395164" cy="2643637"/>
            <a:chOff x="0" y="0"/>
            <a:chExt cx="12526885" cy="3524850"/>
          </a:xfrm>
        </p:grpSpPr>
        <p:grpSp>
          <p:nvGrpSpPr>
            <p:cNvPr name="Group 13" id="13"/>
            <p:cNvGrpSpPr/>
            <p:nvPr/>
          </p:nvGrpSpPr>
          <p:grpSpPr>
            <a:xfrm rot="0">
              <a:off x="0" y="0"/>
              <a:ext cx="12526885" cy="3524850"/>
              <a:chOff x="0" y="0"/>
              <a:chExt cx="2474446" cy="696267"/>
            </a:xfrm>
          </p:grpSpPr>
          <p:sp>
            <p:nvSpPr>
              <p:cNvPr name="Freeform 14" id="14"/>
              <p:cNvSpPr/>
              <p:nvPr/>
            </p:nvSpPr>
            <p:spPr>
              <a:xfrm flipH="false" flipV="false" rot="0">
                <a:off x="0" y="0"/>
                <a:ext cx="2474446" cy="696267"/>
              </a:xfrm>
              <a:custGeom>
                <a:avLst/>
                <a:gdLst/>
                <a:ahLst/>
                <a:cxnLst/>
                <a:rect r="r" b="b" t="t" l="l"/>
                <a:pathLst>
                  <a:path h="696267" w="2474446">
                    <a:moveTo>
                      <a:pt x="61802" y="0"/>
                    </a:moveTo>
                    <a:lnTo>
                      <a:pt x="2412644" y="0"/>
                    </a:lnTo>
                    <a:cubicBezTo>
                      <a:pt x="2446777" y="0"/>
                      <a:pt x="2474446" y="27670"/>
                      <a:pt x="2474446" y="61802"/>
                    </a:cubicBezTo>
                    <a:lnTo>
                      <a:pt x="2474446" y="634464"/>
                    </a:lnTo>
                    <a:cubicBezTo>
                      <a:pt x="2474446" y="650855"/>
                      <a:pt x="2467935" y="666575"/>
                      <a:pt x="2456345" y="678165"/>
                    </a:cubicBezTo>
                    <a:cubicBezTo>
                      <a:pt x="2444755" y="689755"/>
                      <a:pt x="2429035" y="696267"/>
                      <a:pt x="2412644" y="696267"/>
                    </a:cubicBezTo>
                    <a:lnTo>
                      <a:pt x="61802" y="696267"/>
                    </a:lnTo>
                    <a:cubicBezTo>
                      <a:pt x="27670" y="696267"/>
                      <a:pt x="0" y="668597"/>
                      <a:pt x="0" y="634464"/>
                    </a:cubicBezTo>
                    <a:lnTo>
                      <a:pt x="0" y="61802"/>
                    </a:lnTo>
                    <a:cubicBezTo>
                      <a:pt x="0" y="45411"/>
                      <a:pt x="6511" y="29692"/>
                      <a:pt x="18102" y="18102"/>
                    </a:cubicBezTo>
                    <a:cubicBezTo>
                      <a:pt x="29692" y="6511"/>
                      <a:pt x="45411" y="0"/>
                      <a:pt x="61802" y="0"/>
                    </a:cubicBezTo>
                    <a:close/>
                  </a:path>
                </a:pathLst>
              </a:custGeom>
              <a:solidFill>
                <a:srgbClr val="11083C">
                  <a:alpha val="86667"/>
                </a:srgbClr>
              </a:solidFill>
            </p:spPr>
          </p:sp>
          <p:sp>
            <p:nvSpPr>
              <p:cNvPr name="TextBox 15" id="15"/>
              <p:cNvSpPr txBox="true"/>
              <p:nvPr/>
            </p:nvSpPr>
            <p:spPr>
              <a:xfrm>
                <a:off x="0" y="-38100"/>
                <a:ext cx="2474446" cy="734367"/>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978193" y="329958"/>
              <a:ext cx="7839298" cy="871009"/>
            </a:xfrm>
            <a:prstGeom prst="rect">
              <a:avLst/>
            </a:prstGeom>
          </p:spPr>
          <p:txBody>
            <a:bodyPr anchor="t" rtlCol="false" tIns="0" lIns="0" bIns="0" rIns="0">
              <a:spAutoFit/>
            </a:bodyPr>
            <a:lstStyle/>
            <a:p>
              <a:pPr algn="l">
                <a:lnSpc>
                  <a:spcPts val="5599"/>
                </a:lnSpc>
              </a:pPr>
              <a:r>
                <a:rPr lang="en-US" sz="3999" b="true">
                  <a:solidFill>
                    <a:srgbClr val="FBE5EE"/>
                  </a:solidFill>
                  <a:latin typeface="Montserrat Bold"/>
                  <a:ea typeface="Montserrat Bold"/>
                  <a:cs typeface="Montserrat Bold"/>
                  <a:sym typeface="Montserrat Bold"/>
                </a:rPr>
                <a:t>Slip </a:t>
              </a:r>
            </a:p>
          </p:txBody>
        </p:sp>
        <p:sp>
          <p:nvSpPr>
            <p:cNvPr name="TextBox 17" id="17"/>
            <p:cNvSpPr txBox="true"/>
            <p:nvPr/>
          </p:nvSpPr>
          <p:spPr>
            <a:xfrm rot="0">
              <a:off x="978193" y="1477751"/>
              <a:ext cx="10938302" cy="1525691"/>
            </a:xfrm>
            <a:prstGeom prst="rect">
              <a:avLst/>
            </a:prstGeom>
          </p:spPr>
          <p:txBody>
            <a:bodyPr anchor="t" rtlCol="false" tIns="0" lIns="0" bIns="0" rIns="0">
              <a:spAutoFit/>
            </a:bodyPr>
            <a:lstStyle/>
            <a:p>
              <a:pPr algn="just">
                <a:lnSpc>
                  <a:spcPts val="3080"/>
                </a:lnSpc>
              </a:pPr>
              <a:r>
                <a:rPr lang="en-US" sz="2200">
                  <a:solidFill>
                    <a:srgbClr val="FFFFFF"/>
                  </a:solidFill>
                  <a:latin typeface="Montserrat"/>
                  <a:ea typeface="Montserrat"/>
                  <a:cs typeface="Montserrat"/>
                  <a:sym typeface="Montserrat"/>
                </a:rPr>
                <a:t>Niat benar, tetapi gagal melakukannya dengan benar. Kesalahan ini biasa disebabkan oleh faktor seperti kemampuan fisik yang lemah atau kurangnya perhatian.</a:t>
              </a:r>
            </a:p>
          </p:txBody>
        </p:sp>
      </p:grpSp>
      <p:sp>
        <p:nvSpPr>
          <p:cNvPr name="TextBox 18" id="18"/>
          <p:cNvSpPr txBox="true"/>
          <p:nvPr/>
        </p:nvSpPr>
        <p:spPr>
          <a:xfrm rot="0">
            <a:off x="2662232" y="1901145"/>
            <a:ext cx="13083757" cy="78930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Sistem memori manusia terdiri dari tiga komponen utama yang relevan dengan HCI, yaitu Sensory Information Store (SIS), Short-term memory dan Long-term memory</a:t>
            </a:r>
          </a:p>
        </p:txBody>
      </p:sp>
      <p:sp>
        <p:nvSpPr>
          <p:cNvPr name="Freeform 19" id="19"/>
          <p:cNvSpPr/>
          <p:nvPr/>
        </p:nvSpPr>
        <p:spPr>
          <a:xfrm flipH="false" flipV="false" rot="571526">
            <a:off x="11597953" y="2712736"/>
            <a:ext cx="5288543" cy="6449442"/>
          </a:xfrm>
          <a:custGeom>
            <a:avLst/>
            <a:gdLst/>
            <a:ahLst/>
            <a:cxnLst/>
            <a:rect r="r" b="b" t="t" l="l"/>
            <a:pathLst>
              <a:path h="6449442" w="5288543">
                <a:moveTo>
                  <a:pt x="0" y="0"/>
                </a:moveTo>
                <a:lnTo>
                  <a:pt x="5288543" y="0"/>
                </a:lnTo>
                <a:lnTo>
                  <a:pt x="5288543" y="6449442"/>
                </a:lnTo>
                <a:lnTo>
                  <a:pt x="0" y="6449442"/>
                </a:lnTo>
                <a:lnTo>
                  <a:pt x="0" y="0"/>
                </a:lnTo>
                <a:close/>
              </a:path>
            </a:pathLst>
          </a:custGeom>
          <a:blipFill>
            <a:blip r:embed="rId8"/>
            <a:stretch>
              <a:fillRect l="0" t="0" r="0" b="0"/>
            </a:stretch>
          </a:blipFill>
        </p:spPr>
      </p:sp>
      <p:grpSp>
        <p:nvGrpSpPr>
          <p:cNvPr name="Group 20" id="20"/>
          <p:cNvGrpSpPr/>
          <p:nvPr/>
        </p:nvGrpSpPr>
        <p:grpSpPr>
          <a:xfrm rot="0">
            <a:off x="3746034" y="6614663"/>
            <a:ext cx="8798385" cy="2643637"/>
            <a:chOff x="0" y="0"/>
            <a:chExt cx="11731181" cy="3524850"/>
          </a:xfrm>
        </p:grpSpPr>
        <p:grpSp>
          <p:nvGrpSpPr>
            <p:cNvPr name="Group 21" id="21"/>
            <p:cNvGrpSpPr/>
            <p:nvPr/>
          </p:nvGrpSpPr>
          <p:grpSpPr>
            <a:xfrm rot="0">
              <a:off x="0" y="0"/>
              <a:ext cx="11731181" cy="3524850"/>
              <a:chOff x="0" y="0"/>
              <a:chExt cx="2317270" cy="696267"/>
            </a:xfrm>
          </p:grpSpPr>
          <p:sp>
            <p:nvSpPr>
              <p:cNvPr name="Freeform 22" id="22"/>
              <p:cNvSpPr/>
              <p:nvPr/>
            </p:nvSpPr>
            <p:spPr>
              <a:xfrm flipH="false" flipV="false" rot="0">
                <a:off x="0" y="0"/>
                <a:ext cx="2317270" cy="696267"/>
              </a:xfrm>
              <a:custGeom>
                <a:avLst/>
                <a:gdLst/>
                <a:ahLst/>
                <a:cxnLst/>
                <a:rect r="r" b="b" t="t" l="l"/>
                <a:pathLst>
                  <a:path h="696267" w="2317270">
                    <a:moveTo>
                      <a:pt x="65994" y="0"/>
                    </a:moveTo>
                    <a:lnTo>
                      <a:pt x="2251276" y="0"/>
                    </a:lnTo>
                    <a:cubicBezTo>
                      <a:pt x="2268779" y="0"/>
                      <a:pt x="2285565" y="6953"/>
                      <a:pt x="2297941" y="19329"/>
                    </a:cubicBezTo>
                    <a:cubicBezTo>
                      <a:pt x="2310317" y="31706"/>
                      <a:pt x="2317270" y="48492"/>
                      <a:pt x="2317270" y="65994"/>
                    </a:cubicBezTo>
                    <a:lnTo>
                      <a:pt x="2317270" y="630272"/>
                    </a:lnTo>
                    <a:cubicBezTo>
                      <a:pt x="2317270" y="647775"/>
                      <a:pt x="2310317" y="664561"/>
                      <a:pt x="2297941" y="676937"/>
                    </a:cubicBezTo>
                    <a:cubicBezTo>
                      <a:pt x="2285565" y="689314"/>
                      <a:pt x="2268779" y="696267"/>
                      <a:pt x="2251276" y="696267"/>
                    </a:cubicBezTo>
                    <a:lnTo>
                      <a:pt x="65994" y="696267"/>
                    </a:lnTo>
                    <a:cubicBezTo>
                      <a:pt x="29547" y="696267"/>
                      <a:pt x="0" y="666720"/>
                      <a:pt x="0" y="630272"/>
                    </a:cubicBezTo>
                    <a:lnTo>
                      <a:pt x="0" y="65994"/>
                    </a:lnTo>
                    <a:cubicBezTo>
                      <a:pt x="0" y="29547"/>
                      <a:pt x="29547" y="0"/>
                      <a:pt x="65994" y="0"/>
                    </a:cubicBezTo>
                    <a:close/>
                  </a:path>
                </a:pathLst>
              </a:custGeom>
              <a:solidFill>
                <a:srgbClr val="11083C">
                  <a:alpha val="86667"/>
                </a:srgbClr>
              </a:solidFill>
            </p:spPr>
          </p:sp>
          <p:sp>
            <p:nvSpPr>
              <p:cNvPr name="TextBox 23" id="23"/>
              <p:cNvSpPr txBox="true"/>
              <p:nvPr/>
            </p:nvSpPr>
            <p:spPr>
              <a:xfrm>
                <a:off x="0" y="-38100"/>
                <a:ext cx="2317270" cy="734367"/>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916059" y="329958"/>
              <a:ext cx="7341347" cy="871009"/>
            </a:xfrm>
            <a:prstGeom prst="rect">
              <a:avLst/>
            </a:prstGeom>
          </p:spPr>
          <p:txBody>
            <a:bodyPr anchor="t" rtlCol="false" tIns="0" lIns="0" bIns="0" rIns="0">
              <a:spAutoFit/>
            </a:bodyPr>
            <a:lstStyle/>
            <a:p>
              <a:pPr algn="l">
                <a:lnSpc>
                  <a:spcPts val="5599"/>
                </a:lnSpc>
              </a:pPr>
              <a:r>
                <a:rPr lang="en-US" sz="3999" b="true">
                  <a:solidFill>
                    <a:srgbClr val="FBE5EE"/>
                  </a:solidFill>
                  <a:latin typeface="Montserrat Bold"/>
                  <a:ea typeface="Montserrat Bold"/>
                  <a:cs typeface="Montserrat Bold"/>
                  <a:sym typeface="Montserrat Bold"/>
                </a:rPr>
                <a:t>Mistakes</a:t>
              </a:r>
            </a:p>
          </p:txBody>
        </p:sp>
        <p:sp>
          <p:nvSpPr>
            <p:cNvPr name="TextBox 25" id="25"/>
            <p:cNvSpPr txBox="true"/>
            <p:nvPr/>
          </p:nvSpPr>
          <p:spPr>
            <a:xfrm rot="0">
              <a:off x="916059" y="1477751"/>
              <a:ext cx="10243504" cy="1525691"/>
            </a:xfrm>
            <a:prstGeom prst="rect">
              <a:avLst/>
            </a:prstGeom>
          </p:spPr>
          <p:txBody>
            <a:bodyPr anchor="t" rtlCol="false" tIns="0" lIns="0" bIns="0" rIns="0">
              <a:spAutoFit/>
            </a:bodyPr>
            <a:lstStyle/>
            <a:p>
              <a:pPr algn="just">
                <a:lnSpc>
                  <a:spcPts val="3080"/>
                </a:lnSpc>
              </a:pPr>
              <a:r>
                <a:rPr lang="en-US" sz="2200">
                  <a:solidFill>
                    <a:srgbClr val="FFFFFF"/>
                  </a:solidFill>
                  <a:latin typeface="Montserrat"/>
                  <a:ea typeface="Montserrat"/>
                  <a:cs typeface="Montserrat"/>
                  <a:sym typeface="Montserrat"/>
                </a:rPr>
                <a:t>Kesalahan yang disebabkan oleh pengertian yang salah atau mental model yang tidak akurat tentang sistem</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1677043" cy="12193337"/>
          </a:xfrm>
          <a:custGeom>
            <a:avLst/>
            <a:gdLst/>
            <a:ahLst/>
            <a:cxnLst/>
            <a:rect r="r" b="b" t="t" l="l"/>
            <a:pathLst>
              <a:path h="12193337" w="21677043">
                <a:moveTo>
                  <a:pt x="0" y="0"/>
                </a:moveTo>
                <a:lnTo>
                  <a:pt x="21677043" y="0"/>
                </a:lnTo>
                <a:lnTo>
                  <a:pt x="21677043" y="12193337"/>
                </a:lnTo>
                <a:lnTo>
                  <a:pt x="0" y="12193337"/>
                </a:lnTo>
                <a:lnTo>
                  <a:pt x="0" y="0"/>
                </a:lnTo>
                <a:close/>
              </a:path>
            </a:pathLst>
          </a:custGeom>
          <a:blipFill>
            <a:blip r:embed="rId2"/>
            <a:stretch>
              <a:fillRect l="0" t="0" r="0" b="0"/>
            </a:stretch>
          </a:blipFill>
        </p:spPr>
      </p:sp>
      <p:sp>
        <p:nvSpPr>
          <p:cNvPr name="Freeform 3" id="3"/>
          <p:cNvSpPr/>
          <p:nvPr/>
        </p:nvSpPr>
        <p:spPr>
          <a:xfrm flipH="false" flipV="false" rot="-10800000">
            <a:off x="5758834"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99412" y="-2325791"/>
            <a:ext cx="6616733" cy="6708981"/>
          </a:xfrm>
          <a:custGeom>
            <a:avLst/>
            <a:gdLst/>
            <a:ahLst/>
            <a:cxnLst/>
            <a:rect r="r" b="b" t="t" l="l"/>
            <a:pathLst>
              <a:path h="6708981" w="6616733">
                <a:moveTo>
                  <a:pt x="0" y="0"/>
                </a:moveTo>
                <a:lnTo>
                  <a:pt x="6616732" y="0"/>
                </a:lnTo>
                <a:lnTo>
                  <a:pt x="6616732" y="6708982"/>
                </a:lnTo>
                <a:lnTo>
                  <a:pt x="0" y="670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67874" y="5042286"/>
            <a:ext cx="23279878" cy="8229600"/>
            <a:chOff x="0" y="0"/>
            <a:chExt cx="6131326" cy="2167467"/>
          </a:xfrm>
        </p:grpSpPr>
        <p:sp>
          <p:nvSpPr>
            <p:cNvPr name="Freeform 7" id="7"/>
            <p:cNvSpPr/>
            <p:nvPr/>
          </p:nvSpPr>
          <p:spPr>
            <a:xfrm flipH="false" flipV="false" rot="0">
              <a:off x="0" y="0"/>
              <a:ext cx="6131326" cy="2167467"/>
            </a:xfrm>
            <a:custGeom>
              <a:avLst/>
              <a:gdLst/>
              <a:ahLst/>
              <a:cxnLst/>
              <a:rect r="r" b="b" t="t" l="l"/>
              <a:pathLst>
                <a:path h="2167467" w="6131326">
                  <a:moveTo>
                    <a:pt x="16960" y="0"/>
                  </a:moveTo>
                  <a:lnTo>
                    <a:pt x="6114365" y="0"/>
                  </a:lnTo>
                  <a:cubicBezTo>
                    <a:pt x="6118863" y="0"/>
                    <a:pt x="6123177" y="1787"/>
                    <a:pt x="6126358" y="4968"/>
                  </a:cubicBezTo>
                  <a:cubicBezTo>
                    <a:pt x="6129539" y="8148"/>
                    <a:pt x="6131326" y="12462"/>
                    <a:pt x="6131326" y="16960"/>
                  </a:cubicBezTo>
                  <a:lnTo>
                    <a:pt x="6131326" y="2150506"/>
                  </a:lnTo>
                  <a:cubicBezTo>
                    <a:pt x="6131326" y="2159873"/>
                    <a:pt x="6123732" y="2167467"/>
                    <a:pt x="6114365" y="2167467"/>
                  </a:cubicBezTo>
                  <a:lnTo>
                    <a:pt x="16960" y="2167467"/>
                  </a:lnTo>
                  <a:cubicBezTo>
                    <a:pt x="12462" y="2167467"/>
                    <a:pt x="8148" y="2165680"/>
                    <a:pt x="4968" y="2162499"/>
                  </a:cubicBezTo>
                  <a:cubicBezTo>
                    <a:pt x="1787" y="2159318"/>
                    <a:pt x="0" y="2155005"/>
                    <a:pt x="0" y="2150506"/>
                  </a:cubicBezTo>
                  <a:lnTo>
                    <a:pt x="0" y="16960"/>
                  </a:lnTo>
                  <a:cubicBezTo>
                    <a:pt x="0" y="12462"/>
                    <a:pt x="1787" y="8148"/>
                    <a:pt x="4968" y="4968"/>
                  </a:cubicBezTo>
                  <a:cubicBezTo>
                    <a:pt x="8148" y="1787"/>
                    <a:pt x="12462" y="0"/>
                    <a:pt x="16960" y="0"/>
                  </a:cubicBezTo>
                  <a:close/>
                </a:path>
              </a:pathLst>
            </a:custGeom>
            <a:solidFill>
              <a:srgbClr val="C4809E">
                <a:alpha val="64706"/>
              </a:srgbClr>
            </a:solidFill>
          </p:spPr>
        </p:sp>
        <p:sp>
          <p:nvSpPr>
            <p:cNvPr name="TextBox 8" id="8"/>
            <p:cNvSpPr txBox="true"/>
            <p:nvPr/>
          </p:nvSpPr>
          <p:spPr>
            <a:xfrm>
              <a:off x="0" y="-38100"/>
              <a:ext cx="61313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22771" y="-8528156"/>
            <a:ext cx="19733541" cy="19733541"/>
          </a:xfrm>
          <a:custGeom>
            <a:avLst/>
            <a:gdLst/>
            <a:ahLst/>
            <a:cxnLst/>
            <a:rect r="r" b="b" t="t" l="l"/>
            <a:pathLst>
              <a:path h="19733541" w="19733541">
                <a:moveTo>
                  <a:pt x="0" y="0"/>
                </a:moveTo>
                <a:lnTo>
                  <a:pt x="19733542" y="0"/>
                </a:lnTo>
                <a:lnTo>
                  <a:pt x="19733542" y="19733542"/>
                </a:lnTo>
                <a:lnTo>
                  <a:pt x="0" y="19733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015745" y="-7228264"/>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9"/>
            <a:stretch>
              <a:fillRect l="0" t="0" r="0" b="0"/>
            </a:stretch>
          </a:blipFill>
        </p:spPr>
      </p:sp>
      <p:sp>
        <p:nvSpPr>
          <p:cNvPr name="Freeform 11" id="11"/>
          <p:cNvSpPr/>
          <p:nvPr/>
        </p:nvSpPr>
        <p:spPr>
          <a:xfrm flipH="false" flipV="false" rot="0">
            <a:off x="13950934" y="-3666149"/>
            <a:ext cx="6616733" cy="6708981"/>
          </a:xfrm>
          <a:custGeom>
            <a:avLst/>
            <a:gdLst/>
            <a:ahLst/>
            <a:cxnLst/>
            <a:rect r="r" b="b" t="t" l="l"/>
            <a:pathLst>
              <a:path h="6708981" w="6616733">
                <a:moveTo>
                  <a:pt x="0" y="0"/>
                </a:moveTo>
                <a:lnTo>
                  <a:pt x="6616732" y="0"/>
                </a:lnTo>
                <a:lnTo>
                  <a:pt x="6616732" y="6708981"/>
                </a:lnTo>
                <a:lnTo>
                  <a:pt x="0" y="670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403272" y="1085850"/>
            <a:ext cx="12818097" cy="2273017"/>
          </a:xfrm>
          <a:prstGeom prst="rect">
            <a:avLst/>
          </a:prstGeom>
        </p:spPr>
        <p:txBody>
          <a:bodyPr anchor="t" rtlCol="false" tIns="0" lIns="0" bIns="0" rIns="0">
            <a:spAutoFit/>
          </a:bodyPr>
          <a:lstStyle/>
          <a:p>
            <a:pPr algn="ctr">
              <a:lnSpc>
                <a:spcPts val="8775"/>
              </a:lnSpc>
            </a:pPr>
            <a:r>
              <a:rPr lang="en-US" sz="7977" spc="-279">
                <a:solidFill>
                  <a:srgbClr val="FBE5EE"/>
                </a:solidFill>
                <a:latin typeface="Intro"/>
                <a:ea typeface="Intro"/>
                <a:cs typeface="Intro"/>
                <a:sym typeface="Intro"/>
              </a:rPr>
              <a:t>INTERAKSI SOSIAL DAN INTERAKSI EMOSIONAL</a:t>
            </a:r>
          </a:p>
        </p:txBody>
      </p:sp>
      <p:sp>
        <p:nvSpPr>
          <p:cNvPr name="Freeform 13" id="13"/>
          <p:cNvSpPr/>
          <p:nvPr/>
        </p:nvSpPr>
        <p:spPr>
          <a:xfrm flipH="false" flipV="false" rot="0">
            <a:off x="12717796" y="-7844222"/>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9"/>
            <a:stretch>
              <a:fillRect l="0" t="0" r="0" b="0"/>
            </a:stretch>
          </a:blipFill>
        </p:spPr>
      </p:sp>
      <p:sp>
        <p:nvSpPr>
          <p:cNvPr name="TextBox 14" id="14"/>
          <p:cNvSpPr txBox="true"/>
          <p:nvPr/>
        </p:nvSpPr>
        <p:spPr>
          <a:xfrm rot="0">
            <a:off x="3945800" y="6906983"/>
            <a:ext cx="3626068" cy="2281976"/>
          </a:xfrm>
          <a:prstGeom prst="rect">
            <a:avLst/>
          </a:prstGeom>
        </p:spPr>
        <p:txBody>
          <a:bodyPr anchor="t" rtlCol="false" tIns="0" lIns="0" bIns="0" rIns="0">
            <a:spAutoFit/>
          </a:bodyPr>
          <a:lstStyle/>
          <a:p>
            <a:pPr algn="ctr">
              <a:lnSpc>
                <a:spcPts val="6078"/>
              </a:lnSpc>
            </a:pPr>
            <a:r>
              <a:rPr lang="en-US" sz="4342" b="true">
                <a:solidFill>
                  <a:srgbClr val="FBE5EE"/>
                </a:solidFill>
                <a:latin typeface="Montserrat Bold"/>
                <a:ea typeface="Montserrat Bold"/>
                <a:cs typeface="Montserrat Bold"/>
                <a:sym typeface="Montserrat Bold"/>
              </a:rPr>
              <a:t>Interaksi Sosial dalam HCI</a:t>
            </a:r>
          </a:p>
        </p:txBody>
      </p:sp>
      <p:grpSp>
        <p:nvGrpSpPr>
          <p:cNvPr name="Group 15" id="15"/>
          <p:cNvGrpSpPr/>
          <p:nvPr/>
        </p:nvGrpSpPr>
        <p:grpSpPr>
          <a:xfrm rot="0">
            <a:off x="10472065" y="3594934"/>
            <a:ext cx="2729703" cy="2729703"/>
            <a:chOff x="0" y="0"/>
            <a:chExt cx="3639605" cy="3639605"/>
          </a:xfrm>
        </p:grpSpPr>
        <p:grpSp>
          <p:nvGrpSpPr>
            <p:cNvPr name="Group 16" id="16"/>
            <p:cNvGrpSpPr/>
            <p:nvPr/>
          </p:nvGrpSpPr>
          <p:grpSpPr>
            <a:xfrm rot="0">
              <a:off x="0" y="0"/>
              <a:ext cx="3639605" cy="36396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TextBox 19" id="19"/>
            <p:cNvSpPr txBox="true"/>
            <p:nvPr/>
          </p:nvSpPr>
          <p:spPr>
            <a:xfrm rot="0">
              <a:off x="0" y="1089915"/>
              <a:ext cx="3639605" cy="1926500"/>
            </a:xfrm>
            <a:prstGeom prst="rect">
              <a:avLst/>
            </a:prstGeom>
          </p:spPr>
          <p:txBody>
            <a:bodyPr anchor="t" rtlCol="false" tIns="0" lIns="0" bIns="0" rIns="0">
              <a:spAutoFit/>
            </a:bodyPr>
            <a:lstStyle/>
            <a:p>
              <a:pPr algn="ctr">
                <a:lnSpc>
                  <a:spcPts val="9256"/>
                </a:lnSpc>
              </a:pPr>
              <a:r>
                <a:rPr lang="en-US" sz="11867" spc="-415">
                  <a:solidFill>
                    <a:srgbClr val="C4809E"/>
                  </a:solidFill>
                  <a:latin typeface="Intro"/>
                  <a:ea typeface="Intro"/>
                  <a:cs typeface="Intro"/>
                  <a:sym typeface="Intro"/>
                </a:rPr>
                <a:t>2</a:t>
              </a:r>
            </a:p>
          </p:txBody>
        </p:sp>
      </p:grpSp>
      <p:grpSp>
        <p:nvGrpSpPr>
          <p:cNvPr name="Group 20" id="20"/>
          <p:cNvGrpSpPr/>
          <p:nvPr/>
        </p:nvGrpSpPr>
        <p:grpSpPr>
          <a:xfrm rot="0">
            <a:off x="4430907" y="3668783"/>
            <a:ext cx="2655855" cy="2655855"/>
            <a:chOff x="0" y="0"/>
            <a:chExt cx="3541140" cy="3541140"/>
          </a:xfrm>
        </p:grpSpPr>
        <p:grpSp>
          <p:nvGrpSpPr>
            <p:cNvPr name="Group 21" id="21"/>
            <p:cNvGrpSpPr/>
            <p:nvPr/>
          </p:nvGrpSpPr>
          <p:grpSpPr>
            <a:xfrm rot="0">
              <a:off x="0" y="0"/>
              <a:ext cx="3541140" cy="354114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1054005"/>
              <a:ext cx="3541140" cy="1880804"/>
            </a:xfrm>
            <a:prstGeom prst="rect">
              <a:avLst/>
            </a:prstGeom>
          </p:spPr>
          <p:txBody>
            <a:bodyPr anchor="t" rtlCol="false" tIns="0" lIns="0" bIns="0" rIns="0">
              <a:spAutoFit/>
            </a:bodyPr>
            <a:lstStyle/>
            <a:p>
              <a:pPr algn="ctr">
                <a:lnSpc>
                  <a:spcPts val="9006"/>
                </a:lnSpc>
              </a:pPr>
              <a:r>
                <a:rPr lang="en-US" sz="11546" spc="-404">
                  <a:solidFill>
                    <a:srgbClr val="C4809E"/>
                  </a:solidFill>
                  <a:latin typeface="Intro"/>
                  <a:ea typeface="Intro"/>
                  <a:cs typeface="Intro"/>
                  <a:sym typeface="Intro"/>
                </a:rPr>
                <a:t>1</a:t>
              </a:r>
            </a:p>
          </p:txBody>
        </p:sp>
      </p:grpSp>
      <p:sp>
        <p:nvSpPr>
          <p:cNvPr name="TextBox 25" id="25"/>
          <p:cNvSpPr txBox="true"/>
          <p:nvPr/>
        </p:nvSpPr>
        <p:spPr>
          <a:xfrm rot="0">
            <a:off x="9727625" y="6813776"/>
            <a:ext cx="4223308" cy="2343309"/>
          </a:xfrm>
          <a:prstGeom prst="rect">
            <a:avLst/>
          </a:prstGeom>
        </p:spPr>
        <p:txBody>
          <a:bodyPr anchor="t" rtlCol="false" tIns="0" lIns="0" bIns="0" rIns="0">
            <a:spAutoFit/>
          </a:bodyPr>
          <a:lstStyle/>
          <a:p>
            <a:pPr algn="ctr">
              <a:lnSpc>
                <a:spcPts val="6247"/>
              </a:lnSpc>
            </a:pPr>
            <a:r>
              <a:rPr lang="en-US" sz="4462" b="true">
                <a:solidFill>
                  <a:srgbClr val="FBE5EE"/>
                </a:solidFill>
                <a:latin typeface="Montserrat Bold"/>
                <a:ea typeface="Montserrat Bold"/>
                <a:cs typeface="Montserrat Bold"/>
                <a:sym typeface="Montserrat Bold"/>
              </a:rPr>
              <a:t>Interaksi Emosional dalam HCI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256216"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Interaksi Sosial dalam HCI</a:t>
            </a:r>
          </a:p>
        </p:txBody>
      </p:sp>
      <p:sp>
        <p:nvSpPr>
          <p:cNvPr name="TextBox 11" id="11"/>
          <p:cNvSpPr txBox="true"/>
          <p:nvPr/>
        </p:nvSpPr>
        <p:spPr>
          <a:xfrm rot="0">
            <a:off x="800613" y="1080411"/>
            <a:ext cx="1449400" cy="860786"/>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01</a:t>
            </a:r>
          </a:p>
        </p:txBody>
      </p:sp>
      <p:grpSp>
        <p:nvGrpSpPr>
          <p:cNvPr name="Group 12" id="12"/>
          <p:cNvGrpSpPr/>
          <p:nvPr/>
        </p:nvGrpSpPr>
        <p:grpSpPr>
          <a:xfrm rot="0">
            <a:off x="1525313" y="3161897"/>
            <a:ext cx="5474733" cy="2855092"/>
            <a:chOff x="0" y="0"/>
            <a:chExt cx="7299645" cy="3806790"/>
          </a:xfrm>
        </p:grpSpPr>
        <p:grpSp>
          <p:nvGrpSpPr>
            <p:cNvPr name="Group 13" id="13"/>
            <p:cNvGrpSpPr/>
            <p:nvPr/>
          </p:nvGrpSpPr>
          <p:grpSpPr>
            <a:xfrm rot="0">
              <a:off x="0" y="0"/>
              <a:ext cx="7299645" cy="3806790"/>
              <a:chOff x="0" y="0"/>
              <a:chExt cx="1441905" cy="751958"/>
            </a:xfrm>
          </p:grpSpPr>
          <p:sp>
            <p:nvSpPr>
              <p:cNvPr name="Freeform 14" id="14"/>
              <p:cNvSpPr/>
              <p:nvPr/>
            </p:nvSpPr>
            <p:spPr>
              <a:xfrm flipH="false" flipV="false" rot="0">
                <a:off x="0" y="0"/>
                <a:ext cx="1441905" cy="751958"/>
              </a:xfrm>
              <a:custGeom>
                <a:avLst/>
                <a:gdLst/>
                <a:ahLst/>
                <a:cxnLst/>
                <a:rect r="r" b="b" t="t" l="l"/>
                <a:pathLst>
                  <a:path h="751958" w="1441905">
                    <a:moveTo>
                      <a:pt x="106059" y="0"/>
                    </a:moveTo>
                    <a:lnTo>
                      <a:pt x="1335846" y="0"/>
                    </a:lnTo>
                    <a:cubicBezTo>
                      <a:pt x="1363975" y="0"/>
                      <a:pt x="1390951" y="11174"/>
                      <a:pt x="1410841" y="31064"/>
                    </a:cubicBezTo>
                    <a:cubicBezTo>
                      <a:pt x="1430731" y="50954"/>
                      <a:pt x="1441905" y="77930"/>
                      <a:pt x="1441905" y="106059"/>
                    </a:cubicBezTo>
                    <a:lnTo>
                      <a:pt x="1441905" y="645900"/>
                    </a:lnTo>
                    <a:cubicBezTo>
                      <a:pt x="1441905" y="704474"/>
                      <a:pt x="1394421" y="751958"/>
                      <a:pt x="1335846" y="751958"/>
                    </a:cubicBezTo>
                    <a:lnTo>
                      <a:pt x="106059" y="751958"/>
                    </a:lnTo>
                    <a:cubicBezTo>
                      <a:pt x="77930" y="751958"/>
                      <a:pt x="50954" y="740784"/>
                      <a:pt x="31064" y="720895"/>
                    </a:cubicBezTo>
                    <a:cubicBezTo>
                      <a:pt x="11174" y="701005"/>
                      <a:pt x="0" y="674028"/>
                      <a:pt x="0" y="645900"/>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15" id="15"/>
              <p:cNvSpPr txBox="true"/>
              <p:nvPr/>
            </p:nvSpPr>
            <p:spPr>
              <a:xfrm>
                <a:off x="0" y="-38100"/>
                <a:ext cx="1441905" cy="79005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570011" y="291540"/>
              <a:ext cx="6005402" cy="12735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Komputer Sebagai Aktor Sosial</a:t>
              </a:r>
            </a:p>
          </p:txBody>
        </p:sp>
        <p:sp>
          <p:nvSpPr>
            <p:cNvPr name="TextBox 17" id="17"/>
            <p:cNvSpPr txBox="true"/>
            <p:nvPr/>
          </p:nvSpPr>
          <p:spPr>
            <a:xfrm rot="0">
              <a:off x="570011" y="1860242"/>
              <a:ext cx="6373948" cy="1380064"/>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Manusia cenderung memperlakukan komputer sebagai entitas sosial, tidak hanya sebagai mesin</a:t>
              </a:r>
            </a:p>
          </p:txBody>
        </p:sp>
      </p:grpSp>
      <p:sp>
        <p:nvSpPr>
          <p:cNvPr name="TextBox 18" id="18"/>
          <p:cNvSpPr txBox="true"/>
          <p:nvPr/>
        </p:nvSpPr>
        <p:spPr>
          <a:xfrm rot="0">
            <a:off x="2662232" y="1901145"/>
            <a:ext cx="13703704" cy="78930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Interaksi sosial dalam konteks IMK merujuk pada bagaimana manusia berinteraksi dengan komputer seolah-olah komputer adalah entitas sosial.</a:t>
            </a:r>
          </a:p>
        </p:txBody>
      </p:sp>
      <p:grpSp>
        <p:nvGrpSpPr>
          <p:cNvPr name="Group 19" id="19"/>
          <p:cNvGrpSpPr/>
          <p:nvPr/>
        </p:nvGrpSpPr>
        <p:grpSpPr>
          <a:xfrm rot="0">
            <a:off x="11181081" y="3161897"/>
            <a:ext cx="5474733" cy="2855092"/>
            <a:chOff x="0" y="0"/>
            <a:chExt cx="7299645" cy="3806790"/>
          </a:xfrm>
        </p:grpSpPr>
        <p:grpSp>
          <p:nvGrpSpPr>
            <p:cNvPr name="Group 20" id="20"/>
            <p:cNvGrpSpPr/>
            <p:nvPr/>
          </p:nvGrpSpPr>
          <p:grpSpPr>
            <a:xfrm rot="0">
              <a:off x="0" y="0"/>
              <a:ext cx="7299645" cy="3806790"/>
              <a:chOff x="0" y="0"/>
              <a:chExt cx="1441905" cy="751958"/>
            </a:xfrm>
          </p:grpSpPr>
          <p:sp>
            <p:nvSpPr>
              <p:cNvPr name="Freeform 21" id="21"/>
              <p:cNvSpPr/>
              <p:nvPr/>
            </p:nvSpPr>
            <p:spPr>
              <a:xfrm flipH="false" flipV="false" rot="0">
                <a:off x="0" y="0"/>
                <a:ext cx="1441905" cy="751958"/>
              </a:xfrm>
              <a:custGeom>
                <a:avLst/>
                <a:gdLst/>
                <a:ahLst/>
                <a:cxnLst/>
                <a:rect r="r" b="b" t="t" l="l"/>
                <a:pathLst>
                  <a:path h="751958" w="1441905">
                    <a:moveTo>
                      <a:pt x="106059" y="0"/>
                    </a:moveTo>
                    <a:lnTo>
                      <a:pt x="1335846" y="0"/>
                    </a:lnTo>
                    <a:cubicBezTo>
                      <a:pt x="1363975" y="0"/>
                      <a:pt x="1390951" y="11174"/>
                      <a:pt x="1410841" y="31064"/>
                    </a:cubicBezTo>
                    <a:cubicBezTo>
                      <a:pt x="1430731" y="50954"/>
                      <a:pt x="1441905" y="77930"/>
                      <a:pt x="1441905" y="106059"/>
                    </a:cubicBezTo>
                    <a:lnTo>
                      <a:pt x="1441905" y="645900"/>
                    </a:lnTo>
                    <a:cubicBezTo>
                      <a:pt x="1441905" y="704474"/>
                      <a:pt x="1394421" y="751958"/>
                      <a:pt x="1335846" y="751958"/>
                    </a:cubicBezTo>
                    <a:lnTo>
                      <a:pt x="106059" y="751958"/>
                    </a:lnTo>
                    <a:cubicBezTo>
                      <a:pt x="77930" y="751958"/>
                      <a:pt x="50954" y="740784"/>
                      <a:pt x="31064" y="720895"/>
                    </a:cubicBezTo>
                    <a:cubicBezTo>
                      <a:pt x="11174" y="701005"/>
                      <a:pt x="0" y="674028"/>
                      <a:pt x="0" y="645900"/>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2" id="22"/>
              <p:cNvSpPr txBox="true"/>
              <p:nvPr/>
            </p:nvSpPr>
            <p:spPr>
              <a:xfrm>
                <a:off x="0" y="-38100"/>
                <a:ext cx="1441905" cy="790058"/>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Antropomorfisme</a:t>
              </a:r>
            </a:p>
          </p:txBody>
        </p:sp>
        <p:sp>
          <p:nvSpPr>
            <p:cNvPr name="TextBox 24" id="24"/>
            <p:cNvSpPr txBox="true"/>
            <p:nvPr/>
          </p:nvSpPr>
          <p:spPr>
            <a:xfrm rot="0">
              <a:off x="570011" y="1238991"/>
              <a:ext cx="6373948" cy="20463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Fenomena dimana pengguna mengatribusikan karakteristik dan perilaku manusia kepada sistem komputer</a:t>
              </a:r>
            </a:p>
          </p:txBody>
        </p:sp>
      </p:grpSp>
      <p:grpSp>
        <p:nvGrpSpPr>
          <p:cNvPr name="Group 25" id="25"/>
          <p:cNvGrpSpPr/>
          <p:nvPr/>
        </p:nvGrpSpPr>
        <p:grpSpPr>
          <a:xfrm rot="0">
            <a:off x="11181081" y="6483714"/>
            <a:ext cx="5474733" cy="3245617"/>
            <a:chOff x="0" y="0"/>
            <a:chExt cx="7299645" cy="4327490"/>
          </a:xfrm>
        </p:grpSpPr>
        <p:grpSp>
          <p:nvGrpSpPr>
            <p:cNvPr name="Group 26" id="26"/>
            <p:cNvGrpSpPr/>
            <p:nvPr/>
          </p:nvGrpSpPr>
          <p:grpSpPr>
            <a:xfrm rot="0">
              <a:off x="0" y="0"/>
              <a:ext cx="7299645" cy="4327490"/>
              <a:chOff x="0" y="0"/>
              <a:chExt cx="1441905" cy="854813"/>
            </a:xfrm>
          </p:grpSpPr>
          <p:sp>
            <p:nvSpPr>
              <p:cNvPr name="Freeform 27" id="27"/>
              <p:cNvSpPr/>
              <p:nvPr/>
            </p:nvSpPr>
            <p:spPr>
              <a:xfrm flipH="false" flipV="false" rot="0">
                <a:off x="0" y="0"/>
                <a:ext cx="1441905" cy="854813"/>
              </a:xfrm>
              <a:custGeom>
                <a:avLst/>
                <a:gdLst/>
                <a:ahLst/>
                <a:cxnLst/>
                <a:rect r="r" b="b" t="t" l="l"/>
                <a:pathLst>
                  <a:path h="854813" w="1441905">
                    <a:moveTo>
                      <a:pt x="106059" y="0"/>
                    </a:moveTo>
                    <a:lnTo>
                      <a:pt x="1335846" y="0"/>
                    </a:lnTo>
                    <a:cubicBezTo>
                      <a:pt x="1363975" y="0"/>
                      <a:pt x="1390951" y="11174"/>
                      <a:pt x="1410841" y="31064"/>
                    </a:cubicBezTo>
                    <a:cubicBezTo>
                      <a:pt x="1430731" y="50954"/>
                      <a:pt x="1441905" y="77930"/>
                      <a:pt x="1441905" y="106059"/>
                    </a:cubicBezTo>
                    <a:lnTo>
                      <a:pt x="1441905" y="748754"/>
                    </a:lnTo>
                    <a:cubicBezTo>
                      <a:pt x="1441905" y="807329"/>
                      <a:pt x="1394421" y="854813"/>
                      <a:pt x="1335846" y="854813"/>
                    </a:cubicBezTo>
                    <a:lnTo>
                      <a:pt x="106059" y="854813"/>
                    </a:lnTo>
                    <a:cubicBezTo>
                      <a:pt x="47484" y="854813"/>
                      <a:pt x="0" y="807329"/>
                      <a:pt x="0" y="748754"/>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8" id="28"/>
              <p:cNvSpPr txBox="true"/>
              <p:nvPr/>
            </p:nvSpPr>
            <p:spPr>
              <a:xfrm>
                <a:off x="0" y="-38100"/>
                <a:ext cx="144190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Asisten Virtual</a:t>
              </a:r>
            </a:p>
          </p:txBody>
        </p:sp>
        <p:sp>
          <p:nvSpPr>
            <p:cNvPr name="TextBox 30" id="30"/>
            <p:cNvSpPr txBox="true"/>
            <p:nvPr/>
          </p:nvSpPr>
          <p:spPr>
            <a:xfrm rot="0">
              <a:off x="570011" y="1238991"/>
              <a:ext cx="6373948"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Perkembangan asisten virtual seperti Siri, Alexa, atau Google Assistant yang semakin meningkatkan aspek sosial dalam interaksi manusia-komputer.</a:t>
              </a:r>
            </a:p>
          </p:txBody>
        </p:sp>
      </p:grpSp>
      <p:sp>
        <p:nvSpPr>
          <p:cNvPr name="Freeform 31" id="31"/>
          <p:cNvSpPr/>
          <p:nvPr/>
        </p:nvSpPr>
        <p:spPr>
          <a:xfrm flipH="false" flipV="false" rot="0">
            <a:off x="7649109" y="3161897"/>
            <a:ext cx="2989782" cy="6662466"/>
          </a:xfrm>
          <a:custGeom>
            <a:avLst/>
            <a:gdLst/>
            <a:ahLst/>
            <a:cxnLst/>
            <a:rect r="r" b="b" t="t" l="l"/>
            <a:pathLst>
              <a:path h="6662466" w="2989782">
                <a:moveTo>
                  <a:pt x="0" y="0"/>
                </a:moveTo>
                <a:lnTo>
                  <a:pt x="2989782" y="0"/>
                </a:lnTo>
                <a:lnTo>
                  <a:pt x="2989782" y="6662466"/>
                </a:lnTo>
                <a:lnTo>
                  <a:pt x="0" y="6662466"/>
                </a:lnTo>
                <a:lnTo>
                  <a:pt x="0" y="0"/>
                </a:lnTo>
                <a:close/>
              </a:path>
            </a:pathLst>
          </a:custGeom>
          <a:blipFill>
            <a:blip r:embed="rId8"/>
            <a:stretch>
              <a:fillRect l="0" t="0" r="0" b="0"/>
            </a:stretch>
          </a:blipFill>
        </p:spPr>
      </p:sp>
      <p:grpSp>
        <p:nvGrpSpPr>
          <p:cNvPr name="Group 32" id="32"/>
          <p:cNvGrpSpPr/>
          <p:nvPr/>
        </p:nvGrpSpPr>
        <p:grpSpPr>
          <a:xfrm rot="0">
            <a:off x="1525313" y="6403208"/>
            <a:ext cx="5474733" cy="3207517"/>
            <a:chOff x="0" y="0"/>
            <a:chExt cx="7299645" cy="4276690"/>
          </a:xfrm>
        </p:grpSpPr>
        <p:grpSp>
          <p:nvGrpSpPr>
            <p:cNvPr name="Group 33" id="33"/>
            <p:cNvGrpSpPr/>
            <p:nvPr/>
          </p:nvGrpSpPr>
          <p:grpSpPr>
            <a:xfrm rot="0">
              <a:off x="0" y="0"/>
              <a:ext cx="7299645" cy="4276690"/>
              <a:chOff x="0" y="0"/>
              <a:chExt cx="1441905" cy="844778"/>
            </a:xfrm>
          </p:grpSpPr>
          <p:sp>
            <p:nvSpPr>
              <p:cNvPr name="Freeform 34" id="34"/>
              <p:cNvSpPr/>
              <p:nvPr/>
            </p:nvSpPr>
            <p:spPr>
              <a:xfrm flipH="false" flipV="false" rot="0">
                <a:off x="0" y="0"/>
                <a:ext cx="1441905" cy="844778"/>
              </a:xfrm>
              <a:custGeom>
                <a:avLst/>
                <a:gdLst/>
                <a:ahLst/>
                <a:cxnLst/>
                <a:rect r="r" b="b" t="t" l="l"/>
                <a:pathLst>
                  <a:path h="844778" w="1441905">
                    <a:moveTo>
                      <a:pt x="106059" y="0"/>
                    </a:moveTo>
                    <a:lnTo>
                      <a:pt x="1335846" y="0"/>
                    </a:lnTo>
                    <a:cubicBezTo>
                      <a:pt x="1363975" y="0"/>
                      <a:pt x="1390951" y="11174"/>
                      <a:pt x="1410841" y="31064"/>
                    </a:cubicBezTo>
                    <a:cubicBezTo>
                      <a:pt x="1430731" y="50954"/>
                      <a:pt x="1441905" y="77930"/>
                      <a:pt x="1441905" y="106059"/>
                    </a:cubicBezTo>
                    <a:lnTo>
                      <a:pt x="1441905" y="738719"/>
                    </a:lnTo>
                    <a:cubicBezTo>
                      <a:pt x="1441905" y="797294"/>
                      <a:pt x="1394421" y="844778"/>
                      <a:pt x="1335846" y="844778"/>
                    </a:cubicBezTo>
                    <a:lnTo>
                      <a:pt x="106059" y="844778"/>
                    </a:lnTo>
                    <a:cubicBezTo>
                      <a:pt x="77930" y="844778"/>
                      <a:pt x="50954" y="833604"/>
                      <a:pt x="31064" y="813714"/>
                    </a:cubicBezTo>
                    <a:cubicBezTo>
                      <a:pt x="11174" y="793824"/>
                      <a:pt x="0" y="766848"/>
                      <a:pt x="0" y="738719"/>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35" id="35"/>
              <p:cNvSpPr txBox="true"/>
              <p:nvPr/>
            </p:nvSpPr>
            <p:spPr>
              <a:xfrm>
                <a:off x="0" y="-38100"/>
                <a:ext cx="1441905" cy="882878"/>
              </a:xfrm>
              <a:prstGeom prst="rect">
                <a:avLst/>
              </a:prstGeom>
            </p:spPr>
            <p:txBody>
              <a:bodyPr anchor="ctr" rtlCol="false" tIns="50800" lIns="50800" bIns="50800" rIns="50800"/>
              <a:lstStyle/>
              <a:p>
                <a:pPr algn="ctr">
                  <a:lnSpc>
                    <a:spcPts val="2659"/>
                  </a:lnSpc>
                  <a:spcBef>
                    <a:spcPct val="0"/>
                  </a:spcBef>
                </a:pPr>
              </a:p>
            </p:txBody>
          </p:sp>
        </p:grpSp>
        <p:sp>
          <p:nvSpPr>
            <p:cNvPr name="TextBox 36" id="36"/>
            <p:cNvSpPr txBox="true"/>
            <p:nvPr/>
          </p:nvSpPr>
          <p:spPr>
            <a:xfrm rot="0">
              <a:off x="570011" y="291540"/>
              <a:ext cx="6005402" cy="12735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Media Sosial dan Kolaborasi Online</a:t>
              </a:r>
            </a:p>
          </p:txBody>
        </p:sp>
        <p:sp>
          <p:nvSpPr>
            <p:cNvPr name="TextBox 37" id="37"/>
            <p:cNvSpPr txBox="true"/>
            <p:nvPr/>
          </p:nvSpPr>
          <p:spPr>
            <a:xfrm rot="0">
              <a:off x="570011" y="1860242"/>
              <a:ext cx="6373948" cy="1849964"/>
            </a:xfrm>
            <a:prstGeom prst="rect">
              <a:avLst/>
            </a:prstGeom>
          </p:spPr>
          <p:txBody>
            <a:bodyPr anchor="t" rtlCol="false" tIns="0" lIns="0" bIns="0" rIns="0">
              <a:spAutoFit/>
            </a:bodyPr>
            <a:lstStyle/>
            <a:p>
              <a:pPr algn="l">
                <a:lnSpc>
                  <a:spcPts val="2800"/>
                </a:lnSpc>
              </a:pPr>
              <a:r>
                <a:rPr lang="en-US" sz="2000">
                  <a:solidFill>
                    <a:srgbClr val="FFFFFF"/>
                  </a:solidFill>
                  <a:latin typeface="Montserrat"/>
                  <a:ea typeface="Montserrat"/>
                  <a:cs typeface="Montserrat"/>
                  <a:sym typeface="Montserrat"/>
                </a:rPr>
                <a:t>Komputer memfasilitasi interaksi sosial melalui platform online sehingga mengubah cara manusia berkomunikasi dan berkolaborasi </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2662232" y="695326"/>
            <a:ext cx="11256216" cy="946150"/>
          </a:xfrm>
          <a:prstGeom prst="rect">
            <a:avLst/>
          </a:prstGeom>
        </p:spPr>
        <p:txBody>
          <a:bodyPr anchor="t" rtlCol="false" tIns="0" lIns="0" bIns="0" rIns="0">
            <a:spAutoFit/>
          </a:bodyPr>
          <a:lstStyle/>
          <a:p>
            <a:pPr algn="l">
              <a:lnSpc>
                <a:spcPts val="7700"/>
              </a:lnSpc>
            </a:pPr>
            <a:r>
              <a:rPr lang="en-US" sz="5500" b="true">
                <a:solidFill>
                  <a:srgbClr val="FBE5EE"/>
                </a:solidFill>
                <a:latin typeface="Montserrat Bold"/>
                <a:ea typeface="Montserrat Bold"/>
                <a:cs typeface="Montserrat Bold"/>
                <a:sym typeface="Montserrat Bold"/>
              </a:rPr>
              <a:t>Interaksi Emosional dalam HCI</a:t>
            </a:r>
          </a:p>
        </p:txBody>
      </p:sp>
      <p:sp>
        <p:nvSpPr>
          <p:cNvPr name="TextBox 11" id="11"/>
          <p:cNvSpPr txBox="true"/>
          <p:nvPr/>
        </p:nvSpPr>
        <p:spPr>
          <a:xfrm rot="0">
            <a:off x="800613" y="1080411"/>
            <a:ext cx="1449400" cy="860786"/>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02</a:t>
            </a:r>
          </a:p>
        </p:txBody>
      </p:sp>
      <p:grpSp>
        <p:nvGrpSpPr>
          <p:cNvPr name="Group 12" id="12"/>
          <p:cNvGrpSpPr/>
          <p:nvPr/>
        </p:nvGrpSpPr>
        <p:grpSpPr>
          <a:xfrm rot="0">
            <a:off x="856436" y="3028586"/>
            <a:ext cx="5474733" cy="3245617"/>
            <a:chOff x="0" y="0"/>
            <a:chExt cx="7299645" cy="4327490"/>
          </a:xfrm>
        </p:grpSpPr>
        <p:grpSp>
          <p:nvGrpSpPr>
            <p:cNvPr name="Group 13" id="13"/>
            <p:cNvGrpSpPr/>
            <p:nvPr/>
          </p:nvGrpSpPr>
          <p:grpSpPr>
            <a:xfrm rot="0">
              <a:off x="0" y="0"/>
              <a:ext cx="7299645" cy="4327490"/>
              <a:chOff x="0" y="0"/>
              <a:chExt cx="1441905" cy="854813"/>
            </a:xfrm>
          </p:grpSpPr>
          <p:sp>
            <p:nvSpPr>
              <p:cNvPr name="Freeform 14" id="14"/>
              <p:cNvSpPr/>
              <p:nvPr/>
            </p:nvSpPr>
            <p:spPr>
              <a:xfrm flipH="false" flipV="false" rot="0">
                <a:off x="0" y="0"/>
                <a:ext cx="1441905" cy="854813"/>
              </a:xfrm>
              <a:custGeom>
                <a:avLst/>
                <a:gdLst/>
                <a:ahLst/>
                <a:cxnLst/>
                <a:rect r="r" b="b" t="t" l="l"/>
                <a:pathLst>
                  <a:path h="854813" w="1441905">
                    <a:moveTo>
                      <a:pt x="106059" y="0"/>
                    </a:moveTo>
                    <a:lnTo>
                      <a:pt x="1335846" y="0"/>
                    </a:lnTo>
                    <a:cubicBezTo>
                      <a:pt x="1363975" y="0"/>
                      <a:pt x="1390951" y="11174"/>
                      <a:pt x="1410841" y="31064"/>
                    </a:cubicBezTo>
                    <a:cubicBezTo>
                      <a:pt x="1430731" y="50954"/>
                      <a:pt x="1441905" y="77930"/>
                      <a:pt x="1441905" y="106059"/>
                    </a:cubicBezTo>
                    <a:lnTo>
                      <a:pt x="1441905" y="748754"/>
                    </a:lnTo>
                    <a:cubicBezTo>
                      <a:pt x="1441905" y="807329"/>
                      <a:pt x="1394421" y="854813"/>
                      <a:pt x="1335846" y="854813"/>
                    </a:cubicBezTo>
                    <a:lnTo>
                      <a:pt x="106059" y="854813"/>
                    </a:lnTo>
                    <a:cubicBezTo>
                      <a:pt x="47484" y="854813"/>
                      <a:pt x="0" y="807329"/>
                      <a:pt x="0" y="748754"/>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15" id="15"/>
              <p:cNvSpPr txBox="true"/>
              <p:nvPr/>
            </p:nvSpPr>
            <p:spPr>
              <a:xfrm>
                <a:off x="0" y="-38100"/>
                <a:ext cx="144190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Deteksi Emosi</a:t>
              </a:r>
            </a:p>
          </p:txBody>
        </p:sp>
        <p:sp>
          <p:nvSpPr>
            <p:cNvPr name="TextBox 17" id="17"/>
            <p:cNvSpPr txBox="true"/>
            <p:nvPr/>
          </p:nvSpPr>
          <p:spPr>
            <a:xfrm rot="0">
              <a:off x="570011" y="1238991"/>
              <a:ext cx="6373948"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Teknologi bisa mendeteksi perasaan pengguna melalui teks, suara, atau ekspresi wajah, seperti membaca kata-kata/ suara dan memberikan feedback sesuai.</a:t>
              </a:r>
            </a:p>
          </p:txBody>
        </p:sp>
      </p:grpSp>
      <p:sp>
        <p:nvSpPr>
          <p:cNvPr name="TextBox 18" id="18"/>
          <p:cNvSpPr txBox="true"/>
          <p:nvPr/>
        </p:nvSpPr>
        <p:spPr>
          <a:xfrm rot="0">
            <a:off x="2662232" y="1901145"/>
            <a:ext cx="13703704" cy="789303"/>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Interaksi sosial dalam konteks IMK merujuk pada bagaimana manusia berinteraksi dengan komputer seolah-olah komputer adalah entitas sosial.</a:t>
            </a:r>
          </a:p>
        </p:txBody>
      </p:sp>
      <p:grpSp>
        <p:nvGrpSpPr>
          <p:cNvPr name="Group 19" id="19"/>
          <p:cNvGrpSpPr/>
          <p:nvPr/>
        </p:nvGrpSpPr>
        <p:grpSpPr>
          <a:xfrm rot="0">
            <a:off x="6468629" y="3028586"/>
            <a:ext cx="5474733" cy="3245617"/>
            <a:chOff x="0" y="0"/>
            <a:chExt cx="7299645" cy="4327490"/>
          </a:xfrm>
        </p:grpSpPr>
        <p:grpSp>
          <p:nvGrpSpPr>
            <p:cNvPr name="Group 20" id="20"/>
            <p:cNvGrpSpPr/>
            <p:nvPr/>
          </p:nvGrpSpPr>
          <p:grpSpPr>
            <a:xfrm rot="0">
              <a:off x="0" y="0"/>
              <a:ext cx="7299645" cy="4327490"/>
              <a:chOff x="0" y="0"/>
              <a:chExt cx="1441905" cy="854813"/>
            </a:xfrm>
          </p:grpSpPr>
          <p:sp>
            <p:nvSpPr>
              <p:cNvPr name="Freeform 21" id="21"/>
              <p:cNvSpPr/>
              <p:nvPr/>
            </p:nvSpPr>
            <p:spPr>
              <a:xfrm flipH="false" flipV="false" rot="0">
                <a:off x="0" y="0"/>
                <a:ext cx="1441905" cy="854813"/>
              </a:xfrm>
              <a:custGeom>
                <a:avLst/>
                <a:gdLst/>
                <a:ahLst/>
                <a:cxnLst/>
                <a:rect r="r" b="b" t="t" l="l"/>
                <a:pathLst>
                  <a:path h="854813" w="1441905">
                    <a:moveTo>
                      <a:pt x="106059" y="0"/>
                    </a:moveTo>
                    <a:lnTo>
                      <a:pt x="1335846" y="0"/>
                    </a:lnTo>
                    <a:cubicBezTo>
                      <a:pt x="1363975" y="0"/>
                      <a:pt x="1390951" y="11174"/>
                      <a:pt x="1410841" y="31064"/>
                    </a:cubicBezTo>
                    <a:cubicBezTo>
                      <a:pt x="1430731" y="50954"/>
                      <a:pt x="1441905" y="77930"/>
                      <a:pt x="1441905" y="106059"/>
                    </a:cubicBezTo>
                    <a:lnTo>
                      <a:pt x="1441905" y="748754"/>
                    </a:lnTo>
                    <a:cubicBezTo>
                      <a:pt x="1441905" y="807329"/>
                      <a:pt x="1394421" y="854813"/>
                      <a:pt x="1335846" y="854813"/>
                    </a:cubicBezTo>
                    <a:lnTo>
                      <a:pt x="106059" y="854813"/>
                    </a:lnTo>
                    <a:cubicBezTo>
                      <a:pt x="47484" y="854813"/>
                      <a:pt x="0" y="807329"/>
                      <a:pt x="0" y="748754"/>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2" id="22"/>
              <p:cNvSpPr txBox="true"/>
              <p:nvPr/>
            </p:nvSpPr>
            <p:spPr>
              <a:xfrm>
                <a:off x="0" y="-38100"/>
                <a:ext cx="144190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570011" y="349008"/>
              <a:ext cx="6114043"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Kenyamanan Emosional</a:t>
              </a:r>
            </a:p>
          </p:txBody>
        </p:sp>
        <p:sp>
          <p:nvSpPr>
            <p:cNvPr name="TextBox 24" id="24"/>
            <p:cNvSpPr txBox="true"/>
            <p:nvPr/>
          </p:nvSpPr>
          <p:spPr>
            <a:xfrm rot="0">
              <a:off x="570011" y="1238991"/>
              <a:ext cx="6373948"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Desain antarmuka yang baik memperhatikan bagaimana antarmuka dapat membuat pengguna merasa nyaman, misal penggunaan warna yang lembut.</a:t>
              </a:r>
            </a:p>
          </p:txBody>
        </p:sp>
      </p:grpSp>
      <p:grpSp>
        <p:nvGrpSpPr>
          <p:cNvPr name="Group 25" id="25"/>
          <p:cNvGrpSpPr/>
          <p:nvPr/>
        </p:nvGrpSpPr>
        <p:grpSpPr>
          <a:xfrm rot="0">
            <a:off x="12076713" y="2995248"/>
            <a:ext cx="5474733" cy="3245617"/>
            <a:chOff x="0" y="0"/>
            <a:chExt cx="7299645" cy="4327490"/>
          </a:xfrm>
        </p:grpSpPr>
        <p:grpSp>
          <p:nvGrpSpPr>
            <p:cNvPr name="Group 26" id="26"/>
            <p:cNvGrpSpPr/>
            <p:nvPr/>
          </p:nvGrpSpPr>
          <p:grpSpPr>
            <a:xfrm rot="0">
              <a:off x="0" y="0"/>
              <a:ext cx="7299645" cy="4327490"/>
              <a:chOff x="0" y="0"/>
              <a:chExt cx="1441905" cy="854813"/>
            </a:xfrm>
          </p:grpSpPr>
          <p:sp>
            <p:nvSpPr>
              <p:cNvPr name="Freeform 27" id="27"/>
              <p:cNvSpPr/>
              <p:nvPr/>
            </p:nvSpPr>
            <p:spPr>
              <a:xfrm flipH="false" flipV="false" rot="0">
                <a:off x="0" y="0"/>
                <a:ext cx="1441905" cy="854813"/>
              </a:xfrm>
              <a:custGeom>
                <a:avLst/>
                <a:gdLst/>
                <a:ahLst/>
                <a:cxnLst/>
                <a:rect r="r" b="b" t="t" l="l"/>
                <a:pathLst>
                  <a:path h="854813" w="1441905">
                    <a:moveTo>
                      <a:pt x="106059" y="0"/>
                    </a:moveTo>
                    <a:lnTo>
                      <a:pt x="1335846" y="0"/>
                    </a:lnTo>
                    <a:cubicBezTo>
                      <a:pt x="1363975" y="0"/>
                      <a:pt x="1390951" y="11174"/>
                      <a:pt x="1410841" y="31064"/>
                    </a:cubicBezTo>
                    <a:cubicBezTo>
                      <a:pt x="1430731" y="50954"/>
                      <a:pt x="1441905" y="77930"/>
                      <a:pt x="1441905" y="106059"/>
                    </a:cubicBezTo>
                    <a:lnTo>
                      <a:pt x="1441905" y="748754"/>
                    </a:lnTo>
                    <a:cubicBezTo>
                      <a:pt x="1441905" y="807329"/>
                      <a:pt x="1394421" y="854813"/>
                      <a:pt x="1335846" y="854813"/>
                    </a:cubicBezTo>
                    <a:lnTo>
                      <a:pt x="106059" y="854813"/>
                    </a:lnTo>
                    <a:cubicBezTo>
                      <a:pt x="47484" y="854813"/>
                      <a:pt x="0" y="807329"/>
                      <a:pt x="0" y="748754"/>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28" id="28"/>
              <p:cNvSpPr txBox="true"/>
              <p:nvPr/>
            </p:nvSpPr>
            <p:spPr>
              <a:xfrm>
                <a:off x="0" y="-38100"/>
                <a:ext cx="144190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570011" y="349008"/>
              <a:ext cx="456810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Personalisasi</a:t>
              </a:r>
            </a:p>
          </p:txBody>
        </p:sp>
        <p:sp>
          <p:nvSpPr>
            <p:cNvPr name="TextBox 30" id="30"/>
            <p:cNvSpPr txBox="true"/>
            <p:nvPr/>
          </p:nvSpPr>
          <p:spPr>
            <a:xfrm rot="0">
              <a:off x="570011" y="1238991"/>
              <a:ext cx="6373948"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Aplikasi yang memungkinkan pengguna untuk menyesuaikan tampilan sesuai preferensi mereka dapat membuat mereka terhubung secara emosional. </a:t>
              </a:r>
            </a:p>
          </p:txBody>
        </p:sp>
      </p:grpSp>
      <p:grpSp>
        <p:nvGrpSpPr>
          <p:cNvPr name="Group 31" id="31"/>
          <p:cNvGrpSpPr/>
          <p:nvPr/>
        </p:nvGrpSpPr>
        <p:grpSpPr>
          <a:xfrm rot="0">
            <a:off x="3591748" y="6578993"/>
            <a:ext cx="5474733" cy="3245617"/>
            <a:chOff x="0" y="0"/>
            <a:chExt cx="7299645" cy="4327490"/>
          </a:xfrm>
        </p:grpSpPr>
        <p:grpSp>
          <p:nvGrpSpPr>
            <p:cNvPr name="Group 32" id="32"/>
            <p:cNvGrpSpPr/>
            <p:nvPr/>
          </p:nvGrpSpPr>
          <p:grpSpPr>
            <a:xfrm rot="0">
              <a:off x="0" y="0"/>
              <a:ext cx="7299645" cy="4327490"/>
              <a:chOff x="0" y="0"/>
              <a:chExt cx="1441905" cy="854813"/>
            </a:xfrm>
          </p:grpSpPr>
          <p:sp>
            <p:nvSpPr>
              <p:cNvPr name="Freeform 33" id="33"/>
              <p:cNvSpPr/>
              <p:nvPr/>
            </p:nvSpPr>
            <p:spPr>
              <a:xfrm flipH="false" flipV="false" rot="0">
                <a:off x="0" y="0"/>
                <a:ext cx="1441905" cy="854813"/>
              </a:xfrm>
              <a:custGeom>
                <a:avLst/>
                <a:gdLst/>
                <a:ahLst/>
                <a:cxnLst/>
                <a:rect r="r" b="b" t="t" l="l"/>
                <a:pathLst>
                  <a:path h="854813" w="1441905">
                    <a:moveTo>
                      <a:pt x="106059" y="0"/>
                    </a:moveTo>
                    <a:lnTo>
                      <a:pt x="1335846" y="0"/>
                    </a:lnTo>
                    <a:cubicBezTo>
                      <a:pt x="1363975" y="0"/>
                      <a:pt x="1390951" y="11174"/>
                      <a:pt x="1410841" y="31064"/>
                    </a:cubicBezTo>
                    <a:cubicBezTo>
                      <a:pt x="1430731" y="50954"/>
                      <a:pt x="1441905" y="77930"/>
                      <a:pt x="1441905" y="106059"/>
                    </a:cubicBezTo>
                    <a:lnTo>
                      <a:pt x="1441905" y="748754"/>
                    </a:lnTo>
                    <a:cubicBezTo>
                      <a:pt x="1441905" y="807329"/>
                      <a:pt x="1394421" y="854813"/>
                      <a:pt x="1335846" y="854813"/>
                    </a:cubicBezTo>
                    <a:lnTo>
                      <a:pt x="106059" y="854813"/>
                    </a:lnTo>
                    <a:cubicBezTo>
                      <a:pt x="47484" y="854813"/>
                      <a:pt x="0" y="807329"/>
                      <a:pt x="0" y="748754"/>
                    </a:cubicBezTo>
                    <a:lnTo>
                      <a:pt x="0" y="106059"/>
                    </a:lnTo>
                    <a:cubicBezTo>
                      <a:pt x="0" y="77930"/>
                      <a:pt x="11174" y="50954"/>
                      <a:pt x="31064" y="31064"/>
                    </a:cubicBezTo>
                    <a:cubicBezTo>
                      <a:pt x="50954" y="11174"/>
                      <a:pt x="77930" y="0"/>
                      <a:pt x="106059" y="0"/>
                    </a:cubicBezTo>
                    <a:close/>
                  </a:path>
                </a:pathLst>
              </a:custGeom>
              <a:solidFill>
                <a:srgbClr val="11083C">
                  <a:alpha val="86667"/>
                </a:srgbClr>
              </a:solidFill>
            </p:spPr>
          </p:sp>
          <p:sp>
            <p:nvSpPr>
              <p:cNvPr name="TextBox 34" id="34"/>
              <p:cNvSpPr txBox="true"/>
              <p:nvPr/>
            </p:nvSpPr>
            <p:spPr>
              <a:xfrm>
                <a:off x="0" y="-38100"/>
                <a:ext cx="144190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570011" y="349008"/>
              <a:ext cx="5907917"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Dukungan Emosional</a:t>
              </a:r>
            </a:p>
          </p:txBody>
        </p:sp>
        <p:sp>
          <p:nvSpPr>
            <p:cNvPr name="TextBox 36" id="36"/>
            <p:cNvSpPr txBox="true"/>
            <p:nvPr/>
          </p:nvSpPr>
          <p:spPr>
            <a:xfrm rot="0">
              <a:off x="570011" y="1238991"/>
              <a:ext cx="6373948"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Beberapa aplikasi dirancang untuk membantu pengguna mengatasi masalah emosional, seperti aplikasi meditasi yang memberikan panduan relaksasi.</a:t>
              </a:r>
            </a:p>
          </p:txBody>
        </p:sp>
      </p:grpSp>
      <p:grpSp>
        <p:nvGrpSpPr>
          <p:cNvPr name="Group 37" id="37"/>
          <p:cNvGrpSpPr/>
          <p:nvPr/>
        </p:nvGrpSpPr>
        <p:grpSpPr>
          <a:xfrm rot="0">
            <a:off x="9203941" y="6578993"/>
            <a:ext cx="5861219" cy="3245617"/>
            <a:chOff x="0" y="0"/>
            <a:chExt cx="7814958" cy="4327490"/>
          </a:xfrm>
        </p:grpSpPr>
        <p:grpSp>
          <p:nvGrpSpPr>
            <p:cNvPr name="Group 38" id="38"/>
            <p:cNvGrpSpPr/>
            <p:nvPr/>
          </p:nvGrpSpPr>
          <p:grpSpPr>
            <a:xfrm rot="0">
              <a:off x="0" y="0"/>
              <a:ext cx="7814958" cy="4327490"/>
              <a:chOff x="0" y="0"/>
              <a:chExt cx="1543695" cy="854813"/>
            </a:xfrm>
          </p:grpSpPr>
          <p:sp>
            <p:nvSpPr>
              <p:cNvPr name="Freeform 39" id="39"/>
              <p:cNvSpPr/>
              <p:nvPr/>
            </p:nvSpPr>
            <p:spPr>
              <a:xfrm flipH="false" flipV="false" rot="0">
                <a:off x="0" y="0"/>
                <a:ext cx="1543696" cy="854813"/>
              </a:xfrm>
              <a:custGeom>
                <a:avLst/>
                <a:gdLst/>
                <a:ahLst/>
                <a:cxnLst/>
                <a:rect r="r" b="b" t="t" l="l"/>
                <a:pathLst>
                  <a:path h="854813" w="1543696">
                    <a:moveTo>
                      <a:pt x="99065" y="0"/>
                    </a:moveTo>
                    <a:lnTo>
                      <a:pt x="1444630" y="0"/>
                    </a:lnTo>
                    <a:cubicBezTo>
                      <a:pt x="1470904" y="0"/>
                      <a:pt x="1496102" y="10437"/>
                      <a:pt x="1514680" y="29016"/>
                    </a:cubicBezTo>
                    <a:cubicBezTo>
                      <a:pt x="1533258" y="47594"/>
                      <a:pt x="1543696" y="72792"/>
                      <a:pt x="1543696" y="99065"/>
                    </a:cubicBezTo>
                    <a:lnTo>
                      <a:pt x="1543696" y="755747"/>
                    </a:lnTo>
                    <a:cubicBezTo>
                      <a:pt x="1543696" y="810460"/>
                      <a:pt x="1499342" y="854813"/>
                      <a:pt x="1444630" y="854813"/>
                    </a:cubicBezTo>
                    <a:lnTo>
                      <a:pt x="99065" y="854813"/>
                    </a:lnTo>
                    <a:cubicBezTo>
                      <a:pt x="44353" y="854813"/>
                      <a:pt x="0" y="810460"/>
                      <a:pt x="0" y="755747"/>
                    </a:cubicBezTo>
                    <a:lnTo>
                      <a:pt x="0" y="99065"/>
                    </a:lnTo>
                    <a:cubicBezTo>
                      <a:pt x="0" y="44353"/>
                      <a:pt x="44353" y="0"/>
                      <a:pt x="99065" y="0"/>
                    </a:cubicBezTo>
                    <a:close/>
                  </a:path>
                </a:pathLst>
              </a:custGeom>
              <a:solidFill>
                <a:srgbClr val="11083C">
                  <a:alpha val="86667"/>
                </a:srgbClr>
              </a:solidFill>
            </p:spPr>
          </p:sp>
          <p:sp>
            <p:nvSpPr>
              <p:cNvPr name="TextBox 40" id="40"/>
              <p:cNvSpPr txBox="true"/>
              <p:nvPr/>
            </p:nvSpPr>
            <p:spPr>
              <a:xfrm>
                <a:off x="0" y="-38100"/>
                <a:ext cx="1543695" cy="892913"/>
              </a:xfrm>
              <a:prstGeom prst="rect">
                <a:avLst/>
              </a:prstGeom>
            </p:spPr>
            <p:txBody>
              <a:bodyPr anchor="ctr" rtlCol="false" tIns="50800" lIns="50800" bIns="50800" rIns="50800"/>
              <a:lstStyle/>
              <a:p>
                <a:pPr algn="ctr">
                  <a:lnSpc>
                    <a:spcPts val="2659"/>
                  </a:lnSpc>
                  <a:spcBef>
                    <a:spcPct val="0"/>
                  </a:spcBef>
                </a:pPr>
              </a:p>
            </p:txBody>
          </p:sp>
        </p:grpSp>
        <p:sp>
          <p:nvSpPr>
            <p:cNvPr name="TextBox 41" id="41"/>
            <p:cNvSpPr txBox="true"/>
            <p:nvPr/>
          </p:nvSpPr>
          <p:spPr>
            <a:xfrm rot="0">
              <a:off x="610251" y="349008"/>
              <a:ext cx="6380152" cy="613198"/>
            </a:xfrm>
            <a:prstGeom prst="rect">
              <a:avLst/>
            </a:prstGeom>
          </p:spPr>
          <p:txBody>
            <a:bodyPr anchor="t" rtlCol="false" tIns="0" lIns="0" bIns="0" rIns="0">
              <a:spAutoFit/>
            </a:bodyPr>
            <a:lstStyle/>
            <a:p>
              <a:pPr algn="l">
                <a:lnSpc>
                  <a:spcPts val="3919"/>
                </a:lnSpc>
              </a:pPr>
              <a:r>
                <a:rPr lang="en-US" sz="2799" b="true">
                  <a:solidFill>
                    <a:srgbClr val="FBE5EE"/>
                  </a:solidFill>
                  <a:latin typeface="Montserrat Bold"/>
                  <a:ea typeface="Montserrat Bold"/>
                  <a:cs typeface="Montserrat Bold"/>
                  <a:sym typeface="Montserrat Bold"/>
                </a:rPr>
                <a:t>Pengurangan Stres</a:t>
              </a:r>
            </a:p>
          </p:txBody>
        </p:sp>
        <p:sp>
          <p:nvSpPr>
            <p:cNvPr name="TextBox 42" id="42"/>
            <p:cNvSpPr txBox="true"/>
            <p:nvPr/>
          </p:nvSpPr>
          <p:spPr>
            <a:xfrm rot="0">
              <a:off x="610251" y="1238991"/>
              <a:ext cx="6823913" cy="2567091"/>
            </a:xfrm>
            <a:prstGeom prst="rect">
              <a:avLst/>
            </a:prstGeom>
          </p:spPr>
          <p:txBody>
            <a:bodyPr anchor="t" rtlCol="false" tIns="0" lIns="0" bIns="0" rIns="0">
              <a:spAutoFit/>
            </a:bodyPr>
            <a:lstStyle/>
            <a:p>
              <a:pPr algn="l">
                <a:lnSpc>
                  <a:spcPts val="3080"/>
                </a:lnSpc>
              </a:pPr>
              <a:r>
                <a:rPr lang="en-US" sz="2200">
                  <a:solidFill>
                    <a:srgbClr val="FFFFFF"/>
                  </a:solidFill>
                  <a:latin typeface="Montserrat"/>
                  <a:ea typeface="Montserrat"/>
                  <a:cs typeface="Montserrat"/>
                  <a:sym typeface="Montserrat"/>
                </a:rPr>
                <a:t>Antarmuka yang mudah digunakan dan tidak membingungkan dapat mengurangi stres, misalnya navigasi yang jelas dan fitur yang mudah ditemukan.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1028700"/>
            <a:ext cx="7087743" cy="8229600"/>
          </a:xfrm>
          <a:custGeom>
            <a:avLst/>
            <a:gdLst/>
            <a:ahLst/>
            <a:cxnLst/>
            <a:rect r="r" b="b" t="t" l="l"/>
            <a:pathLst>
              <a:path h="8229600" w="7087743">
                <a:moveTo>
                  <a:pt x="0" y="0"/>
                </a:moveTo>
                <a:lnTo>
                  <a:pt x="7087743" y="0"/>
                </a:lnTo>
                <a:lnTo>
                  <a:pt x="7087743" y="8229600"/>
                </a:lnTo>
                <a:lnTo>
                  <a:pt x="0" y="8229600"/>
                </a:lnTo>
                <a:lnTo>
                  <a:pt x="0" y="0"/>
                </a:lnTo>
                <a:close/>
              </a:path>
            </a:pathLst>
          </a:custGeom>
          <a:blipFill>
            <a:blip r:embed="rId7"/>
            <a:stretch>
              <a:fillRect l="0" t="0" r="0" b="0"/>
            </a:stretch>
          </a:blipFill>
        </p:spPr>
      </p:sp>
      <p:grpSp>
        <p:nvGrpSpPr>
          <p:cNvPr name="Group 6" id="6"/>
          <p:cNvGrpSpPr/>
          <p:nvPr/>
        </p:nvGrpSpPr>
        <p:grpSpPr>
          <a:xfrm rot="0">
            <a:off x="8568922" y="415604"/>
            <a:ext cx="8948629" cy="9054069"/>
            <a:chOff x="0" y="0"/>
            <a:chExt cx="2356841" cy="2384611"/>
          </a:xfrm>
        </p:grpSpPr>
        <p:sp>
          <p:nvSpPr>
            <p:cNvPr name="Freeform 7" id="7"/>
            <p:cNvSpPr/>
            <p:nvPr/>
          </p:nvSpPr>
          <p:spPr>
            <a:xfrm flipH="false" flipV="false" rot="0">
              <a:off x="0" y="0"/>
              <a:ext cx="2356841" cy="2384611"/>
            </a:xfrm>
            <a:custGeom>
              <a:avLst/>
              <a:gdLst/>
              <a:ahLst/>
              <a:cxnLst/>
              <a:rect r="r" b="b" t="t" l="l"/>
              <a:pathLst>
                <a:path h="2384611" w="2356841">
                  <a:moveTo>
                    <a:pt x="44123" y="0"/>
                  </a:moveTo>
                  <a:lnTo>
                    <a:pt x="2312718" y="0"/>
                  </a:lnTo>
                  <a:cubicBezTo>
                    <a:pt x="2324420" y="0"/>
                    <a:pt x="2335643" y="4649"/>
                    <a:pt x="2343917" y="12923"/>
                  </a:cubicBezTo>
                  <a:cubicBezTo>
                    <a:pt x="2352192" y="21198"/>
                    <a:pt x="2356841" y="32421"/>
                    <a:pt x="2356841" y="44123"/>
                  </a:cubicBezTo>
                  <a:lnTo>
                    <a:pt x="2356841" y="2340488"/>
                  </a:lnTo>
                  <a:cubicBezTo>
                    <a:pt x="2356841" y="2352190"/>
                    <a:pt x="2352192" y="2363413"/>
                    <a:pt x="2343917" y="2371688"/>
                  </a:cubicBezTo>
                  <a:cubicBezTo>
                    <a:pt x="2335643" y="2379962"/>
                    <a:pt x="2324420" y="2384611"/>
                    <a:pt x="2312718" y="2384611"/>
                  </a:cubicBezTo>
                  <a:lnTo>
                    <a:pt x="44123" y="2384611"/>
                  </a:lnTo>
                  <a:cubicBezTo>
                    <a:pt x="32421" y="2384611"/>
                    <a:pt x="21198" y="2379962"/>
                    <a:pt x="12923" y="2371688"/>
                  </a:cubicBezTo>
                  <a:cubicBezTo>
                    <a:pt x="4649" y="2363413"/>
                    <a:pt x="0" y="2352190"/>
                    <a:pt x="0" y="2340488"/>
                  </a:cubicBezTo>
                  <a:lnTo>
                    <a:pt x="0" y="44123"/>
                  </a:lnTo>
                  <a:cubicBezTo>
                    <a:pt x="0" y="32421"/>
                    <a:pt x="4649" y="21198"/>
                    <a:pt x="12923" y="12923"/>
                  </a:cubicBezTo>
                  <a:cubicBezTo>
                    <a:pt x="21198" y="4649"/>
                    <a:pt x="32421" y="0"/>
                    <a:pt x="44123" y="0"/>
                  </a:cubicBezTo>
                  <a:close/>
                </a:path>
              </a:pathLst>
            </a:custGeom>
            <a:solidFill>
              <a:srgbClr val="2B005B">
                <a:alpha val="75686"/>
              </a:srgbClr>
            </a:solidFill>
          </p:spPr>
        </p:sp>
        <p:sp>
          <p:nvSpPr>
            <p:cNvPr name="TextBox 8" id="8"/>
            <p:cNvSpPr txBox="true"/>
            <p:nvPr/>
          </p:nvSpPr>
          <p:spPr>
            <a:xfrm>
              <a:off x="0" y="-38100"/>
              <a:ext cx="2356841" cy="242271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8"/>
            <a:stretch>
              <a:fillRect l="0" t="0" r="0" b="0"/>
            </a:stretch>
          </a:blipFill>
        </p:spPr>
      </p:sp>
      <p:sp>
        <p:nvSpPr>
          <p:cNvPr name="Freeform 10" id="10"/>
          <p:cNvSpPr/>
          <p:nvPr/>
        </p:nvSpPr>
        <p:spPr>
          <a:xfrm flipH="false" flipV="false" rot="0">
            <a:off x="-7397944" y="-6662466"/>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8"/>
            <a:stretch>
              <a:fillRect l="0" t="0" r="0" b="0"/>
            </a:stretch>
          </a:blipFill>
        </p:spPr>
      </p:sp>
      <p:sp>
        <p:nvSpPr>
          <p:cNvPr name="TextBox 11" id="11"/>
          <p:cNvSpPr txBox="true"/>
          <p:nvPr/>
        </p:nvSpPr>
        <p:spPr>
          <a:xfrm rot="0">
            <a:off x="9109084" y="1120381"/>
            <a:ext cx="7610053" cy="759373"/>
          </a:xfrm>
          <a:prstGeom prst="rect">
            <a:avLst/>
          </a:prstGeom>
        </p:spPr>
        <p:txBody>
          <a:bodyPr anchor="t" rtlCol="false" tIns="0" lIns="0" bIns="0" rIns="0">
            <a:spAutoFit/>
          </a:bodyPr>
          <a:lstStyle/>
          <a:p>
            <a:pPr algn="l">
              <a:lnSpc>
                <a:spcPts val="5247"/>
              </a:lnSpc>
            </a:pPr>
            <a:r>
              <a:rPr lang="en-US" sz="6727" spc="-235">
                <a:solidFill>
                  <a:srgbClr val="FBE5EE"/>
                </a:solidFill>
                <a:latin typeface="Intro"/>
                <a:ea typeface="Intro"/>
                <a:cs typeface="Intro"/>
                <a:sym typeface="Intro"/>
              </a:rPr>
              <a:t>INTERFACE</a:t>
            </a:r>
          </a:p>
        </p:txBody>
      </p:sp>
      <p:sp>
        <p:nvSpPr>
          <p:cNvPr name="TextBox 12" id="12"/>
          <p:cNvSpPr txBox="true"/>
          <p:nvPr/>
        </p:nvSpPr>
        <p:spPr>
          <a:xfrm rot="0">
            <a:off x="9076327" y="2000658"/>
            <a:ext cx="7933819" cy="2789554"/>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Interface adalah elemen yang menghubungkan pengguna dengan sistem komputer, baik perangkat fisik maupun non-fisik. Desain antarmuka harus mempertimbangkan aspek kognitif pengguna untuk memastikan integrasi yang efektif antara pengguna, hardware, dan software, serta memenuhi kebutuhan sistem secara keseluruhan.</a:t>
            </a:r>
          </a:p>
        </p:txBody>
      </p:sp>
      <p:sp>
        <p:nvSpPr>
          <p:cNvPr name="TextBox 13" id="13"/>
          <p:cNvSpPr txBox="true"/>
          <p:nvPr/>
        </p:nvSpPr>
        <p:spPr>
          <a:xfrm rot="0">
            <a:off x="9076327" y="5081593"/>
            <a:ext cx="6437827" cy="4789804"/>
          </a:xfrm>
          <a:prstGeom prst="rect">
            <a:avLst/>
          </a:prstGeom>
        </p:spPr>
        <p:txBody>
          <a:bodyPr anchor="t" rtlCol="false" tIns="0" lIns="0" bIns="0" rIns="0">
            <a:spAutoFit/>
          </a:bodyPr>
          <a:lstStyle/>
          <a:p>
            <a:pPr algn="just">
              <a:lnSpc>
                <a:spcPts val="3220"/>
              </a:lnSpc>
            </a:pPr>
            <a:r>
              <a:rPr lang="en-US" sz="2300">
                <a:solidFill>
                  <a:srgbClr val="FFFFFF"/>
                </a:solidFill>
                <a:latin typeface="Montserrat"/>
                <a:ea typeface="Montserrat"/>
                <a:cs typeface="Montserrat"/>
                <a:sym typeface="Montserrat"/>
              </a:rPr>
              <a:t>Beberapa prinsip dasar dalam desain antarmuka</a:t>
            </a:r>
            <a:r>
              <a:rPr lang="en-US" sz="2300" i="true">
                <a:solidFill>
                  <a:srgbClr val="FFFFFF"/>
                </a:solidFill>
                <a:latin typeface="Montserrat Italics"/>
                <a:ea typeface="Montserrat Italics"/>
                <a:cs typeface="Montserrat Italics"/>
                <a:sym typeface="Montserrat Italics"/>
              </a:rPr>
              <a:t> Interface</a:t>
            </a:r>
            <a:r>
              <a:rPr lang="en-US" sz="2300">
                <a:solidFill>
                  <a:srgbClr val="FFFFFF"/>
                </a:solidFill>
                <a:latin typeface="Montserrat"/>
                <a:ea typeface="Montserrat"/>
                <a:cs typeface="Montserrat"/>
                <a:sym typeface="Montserrat"/>
              </a:rPr>
              <a:t> adalah :</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Kesesuaian Pengguna</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Kesesuaian Produk</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Kesesuaian Tugas</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Kesesuaian Alur Kerja</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Kesederhanaan</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Konsistensi</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Familiar</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Direct Manipulation</a:t>
            </a:r>
          </a:p>
          <a:p>
            <a:pPr algn="just">
              <a:lnSpc>
                <a:spcPts val="3220"/>
              </a:lnSpc>
            </a:pPr>
          </a:p>
          <a:p>
            <a:pPr algn="just">
              <a:lnSpc>
                <a:spcPts val="3220"/>
              </a:lnSpc>
            </a:pPr>
          </a:p>
        </p:txBody>
      </p:sp>
      <p:sp>
        <p:nvSpPr>
          <p:cNvPr name="TextBox 14" id="14"/>
          <p:cNvSpPr txBox="true"/>
          <p:nvPr/>
        </p:nvSpPr>
        <p:spPr>
          <a:xfrm rot="0">
            <a:off x="13588433" y="5495990"/>
            <a:ext cx="6437827" cy="3189604"/>
          </a:xfrm>
          <a:prstGeom prst="rect">
            <a:avLst/>
          </a:prstGeom>
        </p:spPr>
        <p:txBody>
          <a:bodyPr anchor="t" rtlCol="false" tIns="0" lIns="0" bIns="0" rIns="0">
            <a:spAutoFit/>
          </a:bodyPr>
          <a:lstStyle/>
          <a:p>
            <a:pPr algn="just">
              <a:lnSpc>
                <a:spcPts val="3220"/>
              </a:lnSpc>
            </a:pP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Kontrol</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Feedback</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Aksesibilitas</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Fleksibilitas</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Daya Tanggap</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Kenyamanan</a:t>
            </a:r>
          </a:p>
          <a:p>
            <a:pPr algn="just" marL="496583" indent="-248292" lvl="1">
              <a:lnSpc>
                <a:spcPts val="3220"/>
              </a:lnSpc>
              <a:buFont typeface="Arial"/>
              <a:buChar char="•"/>
            </a:pPr>
            <a:r>
              <a:rPr lang="en-US" sz="2300">
                <a:solidFill>
                  <a:srgbClr val="FFFFFF"/>
                </a:solidFill>
                <a:latin typeface="Montserrat"/>
                <a:ea typeface="Montserrat"/>
                <a:cs typeface="Montserrat"/>
                <a:sym typeface="Montserrat"/>
              </a:rPr>
              <a:t>Kemudahan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862949" y="-590337"/>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4522989" y="1028700"/>
            <a:ext cx="12736311" cy="3480651"/>
            <a:chOff x="0" y="0"/>
            <a:chExt cx="3354419" cy="916715"/>
          </a:xfrm>
        </p:grpSpPr>
        <p:sp>
          <p:nvSpPr>
            <p:cNvPr name="Freeform 6" id="6"/>
            <p:cNvSpPr/>
            <p:nvPr/>
          </p:nvSpPr>
          <p:spPr>
            <a:xfrm flipH="false" flipV="false" rot="0">
              <a:off x="0" y="0"/>
              <a:ext cx="3354419" cy="916715"/>
            </a:xfrm>
            <a:custGeom>
              <a:avLst/>
              <a:gdLst/>
              <a:ahLst/>
              <a:cxnLst/>
              <a:rect r="r" b="b" t="t" l="l"/>
              <a:pathLst>
                <a:path h="916715" w="3354419">
                  <a:moveTo>
                    <a:pt x="31001" y="0"/>
                  </a:moveTo>
                  <a:lnTo>
                    <a:pt x="3323418" y="0"/>
                  </a:lnTo>
                  <a:cubicBezTo>
                    <a:pt x="3340540" y="0"/>
                    <a:pt x="3354419" y="13880"/>
                    <a:pt x="3354419" y="31001"/>
                  </a:cubicBezTo>
                  <a:lnTo>
                    <a:pt x="3354419" y="885714"/>
                  </a:lnTo>
                  <a:cubicBezTo>
                    <a:pt x="3354419" y="893936"/>
                    <a:pt x="3351153" y="901821"/>
                    <a:pt x="3345339" y="907635"/>
                  </a:cubicBezTo>
                  <a:cubicBezTo>
                    <a:pt x="3339526" y="913448"/>
                    <a:pt x="3331640" y="916715"/>
                    <a:pt x="3323418" y="916715"/>
                  </a:cubicBezTo>
                  <a:lnTo>
                    <a:pt x="31001" y="916715"/>
                  </a:lnTo>
                  <a:cubicBezTo>
                    <a:pt x="13880" y="916715"/>
                    <a:pt x="0" y="902835"/>
                    <a:pt x="0" y="885714"/>
                  </a:cubicBezTo>
                  <a:lnTo>
                    <a:pt x="0" y="31001"/>
                  </a:lnTo>
                  <a:cubicBezTo>
                    <a:pt x="0" y="13880"/>
                    <a:pt x="13880" y="0"/>
                    <a:pt x="31001" y="0"/>
                  </a:cubicBezTo>
                  <a:close/>
                </a:path>
              </a:pathLst>
            </a:custGeom>
            <a:solidFill>
              <a:srgbClr val="2B005B">
                <a:alpha val="75686"/>
              </a:srgbClr>
            </a:solidFill>
          </p:spPr>
        </p:sp>
        <p:sp>
          <p:nvSpPr>
            <p:cNvPr name="TextBox 7" id="7"/>
            <p:cNvSpPr txBox="true"/>
            <p:nvPr/>
          </p:nvSpPr>
          <p:spPr>
            <a:xfrm>
              <a:off x="0" y="-38100"/>
              <a:ext cx="3354419" cy="95481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7598806" y="-5916408"/>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7"/>
            <a:stretch>
              <a:fillRect l="0" t="0" r="0" b="0"/>
            </a:stretch>
          </a:blipFill>
        </p:spPr>
      </p:sp>
      <p:sp>
        <p:nvSpPr>
          <p:cNvPr name="TextBox 10" id="10"/>
          <p:cNvSpPr txBox="true"/>
          <p:nvPr/>
        </p:nvSpPr>
        <p:spPr>
          <a:xfrm rot="0">
            <a:off x="4998990" y="1707842"/>
            <a:ext cx="7610053" cy="759373"/>
          </a:xfrm>
          <a:prstGeom prst="rect">
            <a:avLst/>
          </a:prstGeom>
        </p:spPr>
        <p:txBody>
          <a:bodyPr anchor="t" rtlCol="false" tIns="0" lIns="0" bIns="0" rIns="0">
            <a:spAutoFit/>
          </a:bodyPr>
          <a:lstStyle/>
          <a:p>
            <a:pPr algn="l">
              <a:lnSpc>
                <a:spcPts val="5247"/>
              </a:lnSpc>
            </a:pPr>
            <a:r>
              <a:rPr lang="en-US" sz="6727" spc="-235">
                <a:solidFill>
                  <a:srgbClr val="FBE5EE"/>
                </a:solidFill>
                <a:latin typeface="Intro"/>
                <a:ea typeface="Intro"/>
                <a:cs typeface="Intro"/>
                <a:sym typeface="Intro"/>
              </a:rPr>
              <a:t>DATA GATHERING</a:t>
            </a:r>
          </a:p>
        </p:txBody>
      </p:sp>
      <p:sp>
        <p:nvSpPr>
          <p:cNvPr name="TextBox 11" id="11"/>
          <p:cNvSpPr txBox="true"/>
          <p:nvPr/>
        </p:nvSpPr>
        <p:spPr>
          <a:xfrm rot="0">
            <a:off x="4998990" y="2514840"/>
            <a:ext cx="11784308" cy="1589236"/>
          </a:xfrm>
          <a:prstGeom prst="rect">
            <a:avLst/>
          </a:prstGeom>
        </p:spPr>
        <p:txBody>
          <a:bodyPr anchor="t" rtlCol="false" tIns="0" lIns="0" bIns="0" rIns="0">
            <a:spAutoFit/>
          </a:bodyPr>
          <a:lstStyle/>
          <a:p>
            <a:pPr algn="just">
              <a:lnSpc>
                <a:spcPts val="3219"/>
              </a:lnSpc>
            </a:pPr>
            <a:r>
              <a:rPr lang="en-US" sz="2299">
                <a:solidFill>
                  <a:srgbClr val="FFFFFF"/>
                </a:solidFill>
                <a:latin typeface="Montserrat"/>
                <a:ea typeface="Montserrat"/>
                <a:cs typeface="Montserrat"/>
                <a:sym typeface="Montserrat"/>
              </a:rPr>
              <a:t>Data gathering adalah proses mengumpulkan informasi akurat dan relevan untuk desain interaksi. Tujuannya adalah memahami cara pengguna berinteraksi dengan sistem dan mengidentifikasi masalah. Teknik yang digunakan termasuk wawancara, observasi, survei, dan analisis log.</a:t>
            </a:r>
          </a:p>
        </p:txBody>
      </p:sp>
      <p:sp>
        <p:nvSpPr>
          <p:cNvPr name="Freeform 12" id="12"/>
          <p:cNvSpPr/>
          <p:nvPr/>
        </p:nvSpPr>
        <p:spPr>
          <a:xfrm flipH="false" flipV="false" rot="0">
            <a:off x="546969" y="1465953"/>
            <a:ext cx="3655245" cy="8145393"/>
          </a:xfrm>
          <a:custGeom>
            <a:avLst/>
            <a:gdLst/>
            <a:ahLst/>
            <a:cxnLst/>
            <a:rect r="r" b="b" t="t" l="l"/>
            <a:pathLst>
              <a:path h="8145393" w="3655245">
                <a:moveTo>
                  <a:pt x="0" y="0"/>
                </a:moveTo>
                <a:lnTo>
                  <a:pt x="3655245" y="0"/>
                </a:lnTo>
                <a:lnTo>
                  <a:pt x="3655245" y="8145393"/>
                </a:lnTo>
                <a:lnTo>
                  <a:pt x="0" y="8145393"/>
                </a:lnTo>
                <a:lnTo>
                  <a:pt x="0" y="0"/>
                </a:lnTo>
                <a:close/>
              </a:path>
            </a:pathLst>
          </a:custGeom>
          <a:blipFill>
            <a:blip r:embed="rId8"/>
            <a:stretch>
              <a:fillRect l="0" t="0" r="0" b="0"/>
            </a:stretch>
          </a:blipFill>
        </p:spPr>
      </p:sp>
      <p:grpSp>
        <p:nvGrpSpPr>
          <p:cNvPr name="Group 13" id="13"/>
          <p:cNvGrpSpPr/>
          <p:nvPr/>
        </p:nvGrpSpPr>
        <p:grpSpPr>
          <a:xfrm rot="0">
            <a:off x="7444862" y="4893303"/>
            <a:ext cx="6376388" cy="744077"/>
            <a:chOff x="0" y="0"/>
            <a:chExt cx="8501851" cy="992103"/>
          </a:xfrm>
        </p:grpSpPr>
        <p:grpSp>
          <p:nvGrpSpPr>
            <p:cNvPr name="Group 14" id="14"/>
            <p:cNvGrpSpPr/>
            <p:nvPr/>
          </p:nvGrpSpPr>
          <p:grpSpPr>
            <a:xfrm rot="0">
              <a:off x="0" y="0"/>
              <a:ext cx="8501851" cy="992103"/>
              <a:chOff x="0" y="0"/>
              <a:chExt cx="1541372" cy="179867"/>
            </a:xfrm>
          </p:grpSpPr>
          <p:sp>
            <p:nvSpPr>
              <p:cNvPr name="Freeform 15" id="15"/>
              <p:cNvSpPr/>
              <p:nvPr/>
            </p:nvSpPr>
            <p:spPr>
              <a:xfrm flipH="false" flipV="false" rot="0">
                <a:off x="0" y="0"/>
                <a:ext cx="1541372" cy="179867"/>
              </a:xfrm>
              <a:custGeom>
                <a:avLst/>
                <a:gdLst/>
                <a:ahLst/>
                <a:cxnLst/>
                <a:rect r="r" b="b" t="t" l="l"/>
                <a:pathLst>
                  <a:path h="179867" w="1541372">
                    <a:moveTo>
                      <a:pt x="67466" y="0"/>
                    </a:moveTo>
                    <a:lnTo>
                      <a:pt x="1473906" y="0"/>
                    </a:lnTo>
                    <a:cubicBezTo>
                      <a:pt x="1511166" y="0"/>
                      <a:pt x="1541372" y="30206"/>
                      <a:pt x="1541372" y="67466"/>
                    </a:cubicBezTo>
                    <a:lnTo>
                      <a:pt x="1541372" y="112401"/>
                    </a:lnTo>
                    <a:cubicBezTo>
                      <a:pt x="1541372" y="149661"/>
                      <a:pt x="1511166" y="179867"/>
                      <a:pt x="1473906" y="179867"/>
                    </a:cubicBezTo>
                    <a:lnTo>
                      <a:pt x="67466" y="179867"/>
                    </a:lnTo>
                    <a:cubicBezTo>
                      <a:pt x="30206" y="179867"/>
                      <a:pt x="0" y="149661"/>
                      <a:pt x="0" y="112401"/>
                    </a:cubicBezTo>
                    <a:lnTo>
                      <a:pt x="0" y="67466"/>
                    </a:lnTo>
                    <a:cubicBezTo>
                      <a:pt x="0" y="30206"/>
                      <a:pt x="30206" y="0"/>
                      <a:pt x="67466" y="0"/>
                    </a:cubicBezTo>
                    <a:close/>
                  </a:path>
                </a:pathLst>
              </a:custGeom>
              <a:solidFill>
                <a:srgbClr val="11083C">
                  <a:alpha val="75686"/>
                </a:srgbClr>
              </a:solidFill>
            </p:spPr>
          </p:sp>
          <p:sp>
            <p:nvSpPr>
              <p:cNvPr name="TextBox 16" id="16"/>
              <p:cNvSpPr txBox="true"/>
              <p:nvPr/>
            </p:nvSpPr>
            <p:spPr>
              <a:xfrm>
                <a:off x="0" y="-38100"/>
                <a:ext cx="1541372" cy="217967"/>
              </a:xfrm>
              <a:prstGeom prst="rect">
                <a:avLst/>
              </a:prstGeom>
            </p:spPr>
            <p:txBody>
              <a:bodyPr anchor="ctr" rtlCol="false" tIns="50800" lIns="50800" bIns="50800" rIns="50800"/>
              <a:lstStyle/>
              <a:p>
                <a:pPr algn="ctr">
                  <a:lnSpc>
                    <a:spcPts val="2660"/>
                  </a:lnSpc>
                  <a:spcBef>
                    <a:spcPct val="0"/>
                  </a:spcBef>
                </a:pPr>
              </a:p>
            </p:txBody>
          </p:sp>
        </p:grpSp>
        <p:sp>
          <p:nvSpPr>
            <p:cNvPr name="TextBox 17" id="17"/>
            <p:cNvSpPr txBox="true"/>
            <p:nvPr/>
          </p:nvSpPr>
          <p:spPr>
            <a:xfrm rot="0">
              <a:off x="329987" y="192697"/>
              <a:ext cx="8171864" cy="543913"/>
            </a:xfrm>
            <a:prstGeom prst="rect">
              <a:avLst/>
            </a:prstGeom>
          </p:spPr>
          <p:txBody>
            <a:bodyPr anchor="t" rtlCol="false" tIns="0" lIns="0" bIns="0" rIns="0">
              <a:spAutoFit/>
            </a:bodyPr>
            <a:lstStyle/>
            <a:p>
              <a:pPr algn="just">
                <a:lnSpc>
                  <a:spcPts val="3508"/>
                </a:lnSpc>
              </a:pPr>
              <a:r>
                <a:rPr lang="en-US" sz="2505">
                  <a:solidFill>
                    <a:srgbClr val="FFFFFF"/>
                  </a:solidFill>
                  <a:latin typeface="Montserrat"/>
                  <a:ea typeface="Montserrat"/>
                  <a:cs typeface="Montserrat"/>
                  <a:sym typeface="Montserrat"/>
                </a:rPr>
                <a:t>Teknik pengumpulan data meliputi : </a:t>
              </a:r>
            </a:p>
          </p:txBody>
        </p:sp>
      </p:grpSp>
      <p:grpSp>
        <p:nvGrpSpPr>
          <p:cNvPr name="Group 18" id="18"/>
          <p:cNvGrpSpPr/>
          <p:nvPr/>
        </p:nvGrpSpPr>
        <p:grpSpPr>
          <a:xfrm rot="0">
            <a:off x="4202214" y="5837835"/>
            <a:ext cx="6301257" cy="4205737"/>
            <a:chOff x="0" y="0"/>
            <a:chExt cx="8401675" cy="5607650"/>
          </a:xfrm>
        </p:grpSpPr>
        <p:grpSp>
          <p:nvGrpSpPr>
            <p:cNvPr name="Group 19" id="19"/>
            <p:cNvGrpSpPr/>
            <p:nvPr/>
          </p:nvGrpSpPr>
          <p:grpSpPr>
            <a:xfrm rot="0">
              <a:off x="0" y="0"/>
              <a:ext cx="8401675" cy="5607650"/>
              <a:chOff x="0" y="0"/>
              <a:chExt cx="1659590" cy="1107684"/>
            </a:xfrm>
          </p:grpSpPr>
          <p:sp>
            <p:nvSpPr>
              <p:cNvPr name="Freeform 20" id="20"/>
              <p:cNvSpPr/>
              <p:nvPr/>
            </p:nvSpPr>
            <p:spPr>
              <a:xfrm flipH="false" flipV="false" rot="0">
                <a:off x="0" y="0"/>
                <a:ext cx="1659590" cy="1107684"/>
              </a:xfrm>
              <a:custGeom>
                <a:avLst/>
                <a:gdLst/>
                <a:ahLst/>
                <a:cxnLst/>
                <a:rect r="r" b="b" t="t" l="l"/>
                <a:pathLst>
                  <a:path h="1107684" w="1659590">
                    <a:moveTo>
                      <a:pt x="92147" y="0"/>
                    </a:moveTo>
                    <a:lnTo>
                      <a:pt x="1567443" y="0"/>
                    </a:lnTo>
                    <a:cubicBezTo>
                      <a:pt x="1618334" y="0"/>
                      <a:pt x="1659590" y="41256"/>
                      <a:pt x="1659590" y="92147"/>
                    </a:cubicBezTo>
                    <a:lnTo>
                      <a:pt x="1659590" y="1015536"/>
                    </a:lnTo>
                    <a:cubicBezTo>
                      <a:pt x="1659590" y="1066428"/>
                      <a:pt x="1618334" y="1107684"/>
                      <a:pt x="1567443" y="1107684"/>
                    </a:cubicBezTo>
                    <a:lnTo>
                      <a:pt x="92147" y="1107684"/>
                    </a:lnTo>
                    <a:cubicBezTo>
                      <a:pt x="67708" y="1107684"/>
                      <a:pt x="44270" y="1097976"/>
                      <a:pt x="26989" y="1080695"/>
                    </a:cubicBezTo>
                    <a:cubicBezTo>
                      <a:pt x="9708" y="1063414"/>
                      <a:pt x="0" y="1039975"/>
                      <a:pt x="0" y="1015536"/>
                    </a:cubicBezTo>
                    <a:lnTo>
                      <a:pt x="0" y="92147"/>
                    </a:lnTo>
                    <a:cubicBezTo>
                      <a:pt x="0" y="41256"/>
                      <a:pt x="41256" y="0"/>
                      <a:pt x="92147" y="0"/>
                    </a:cubicBezTo>
                    <a:close/>
                  </a:path>
                </a:pathLst>
              </a:custGeom>
              <a:solidFill>
                <a:srgbClr val="11083C">
                  <a:alpha val="86667"/>
                </a:srgbClr>
              </a:solidFill>
            </p:spPr>
          </p:sp>
          <p:sp>
            <p:nvSpPr>
              <p:cNvPr name="TextBox 21" id="21"/>
              <p:cNvSpPr txBox="true"/>
              <p:nvPr/>
            </p:nvSpPr>
            <p:spPr>
              <a:xfrm>
                <a:off x="0" y="-38100"/>
                <a:ext cx="1659590" cy="114578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656066" y="329958"/>
              <a:ext cx="5257750" cy="871008"/>
            </a:xfrm>
            <a:prstGeom prst="rect">
              <a:avLst/>
            </a:prstGeom>
          </p:spPr>
          <p:txBody>
            <a:bodyPr anchor="t" rtlCol="false" tIns="0" lIns="0" bIns="0" rIns="0">
              <a:spAutoFit/>
            </a:bodyPr>
            <a:lstStyle/>
            <a:p>
              <a:pPr algn="l">
                <a:lnSpc>
                  <a:spcPts val="5599"/>
                </a:lnSpc>
              </a:pPr>
              <a:r>
                <a:rPr lang="en-US" sz="3999" b="true">
                  <a:solidFill>
                    <a:srgbClr val="FBE5EE"/>
                  </a:solidFill>
                  <a:latin typeface="Montserrat Bold"/>
                  <a:ea typeface="Montserrat Bold"/>
                  <a:cs typeface="Montserrat Bold"/>
                  <a:sym typeface="Montserrat Bold"/>
                </a:rPr>
                <a:t>Data Kualitatif</a:t>
              </a:r>
            </a:p>
          </p:txBody>
        </p:sp>
        <p:sp>
          <p:nvSpPr>
            <p:cNvPr name="TextBox 23" id="23"/>
            <p:cNvSpPr txBox="true"/>
            <p:nvPr/>
          </p:nvSpPr>
          <p:spPr>
            <a:xfrm rot="0">
              <a:off x="656066" y="1477751"/>
              <a:ext cx="7336226" cy="3608491"/>
            </a:xfrm>
            <a:prstGeom prst="rect">
              <a:avLst/>
            </a:prstGeom>
          </p:spPr>
          <p:txBody>
            <a:bodyPr anchor="t" rtlCol="false" tIns="0" lIns="0" bIns="0" rIns="0">
              <a:spAutoFit/>
            </a:bodyPr>
            <a:lstStyle/>
            <a:p>
              <a:pPr algn="just">
                <a:lnSpc>
                  <a:spcPts val="3080"/>
                </a:lnSpc>
              </a:pPr>
              <a:r>
                <a:rPr lang="en-US" sz="2200">
                  <a:solidFill>
                    <a:srgbClr val="FFFFFF"/>
                  </a:solidFill>
                  <a:latin typeface="Montserrat"/>
                  <a:ea typeface="Montserrat"/>
                  <a:cs typeface="Montserrat"/>
                  <a:sym typeface="Montserrat"/>
                </a:rPr>
                <a:t>Fokus pada pemahaman mendalam tentang perilaku, motivasi, dan pengalaman pengguna. Tekniknya termasuk wawancara, observasi, dan think-aloud protocol. Data ini bersifat deskriptif.</a:t>
              </a:r>
            </a:p>
            <a:p>
              <a:pPr algn="just">
                <a:lnSpc>
                  <a:spcPts val="3080"/>
                </a:lnSpc>
              </a:pPr>
            </a:p>
          </p:txBody>
        </p:sp>
      </p:grpSp>
      <p:grpSp>
        <p:nvGrpSpPr>
          <p:cNvPr name="Group 24" id="24"/>
          <p:cNvGrpSpPr/>
          <p:nvPr/>
        </p:nvGrpSpPr>
        <p:grpSpPr>
          <a:xfrm rot="0">
            <a:off x="10984404" y="5837835"/>
            <a:ext cx="6723082" cy="4205737"/>
            <a:chOff x="0" y="0"/>
            <a:chExt cx="1770688" cy="1107684"/>
          </a:xfrm>
        </p:grpSpPr>
        <p:sp>
          <p:nvSpPr>
            <p:cNvPr name="Freeform 25" id="25"/>
            <p:cNvSpPr/>
            <p:nvPr/>
          </p:nvSpPr>
          <p:spPr>
            <a:xfrm flipH="false" flipV="false" rot="0">
              <a:off x="0" y="0"/>
              <a:ext cx="1770688" cy="1107684"/>
            </a:xfrm>
            <a:custGeom>
              <a:avLst/>
              <a:gdLst/>
              <a:ahLst/>
              <a:cxnLst/>
              <a:rect r="r" b="b" t="t" l="l"/>
              <a:pathLst>
                <a:path h="1107684" w="1770688">
                  <a:moveTo>
                    <a:pt x="86366" y="0"/>
                  </a:moveTo>
                  <a:lnTo>
                    <a:pt x="1684323" y="0"/>
                  </a:lnTo>
                  <a:cubicBezTo>
                    <a:pt x="1732021" y="0"/>
                    <a:pt x="1770688" y="38667"/>
                    <a:pt x="1770688" y="86366"/>
                  </a:cubicBezTo>
                  <a:lnTo>
                    <a:pt x="1770688" y="1021318"/>
                  </a:lnTo>
                  <a:cubicBezTo>
                    <a:pt x="1770688" y="1069017"/>
                    <a:pt x="1732021" y="1107684"/>
                    <a:pt x="1684323" y="1107684"/>
                  </a:cubicBezTo>
                  <a:lnTo>
                    <a:pt x="86366" y="1107684"/>
                  </a:lnTo>
                  <a:cubicBezTo>
                    <a:pt x="38667" y="1107684"/>
                    <a:pt x="0" y="1069017"/>
                    <a:pt x="0" y="1021318"/>
                  </a:cubicBezTo>
                  <a:lnTo>
                    <a:pt x="0" y="86366"/>
                  </a:lnTo>
                  <a:cubicBezTo>
                    <a:pt x="0" y="38667"/>
                    <a:pt x="38667" y="0"/>
                    <a:pt x="86366" y="0"/>
                  </a:cubicBezTo>
                  <a:close/>
                </a:path>
              </a:pathLst>
            </a:custGeom>
            <a:solidFill>
              <a:srgbClr val="11083C">
                <a:alpha val="86667"/>
              </a:srgbClr>
            </a:solidFill>
          </p:spPr>
        </p:sp>
        <p:sp>
          <p:nvSpPr>
            <p:cNvPr name="TextBox 26" id="26"/>
            <p:cNvSpPr txBox="true"/>
            <p:nvPr/>
          </p:nvSpPr>
          <p:spPr>
            <a:xfrm>
              <a:off x="0" y="-38100"/>
              <a:ext cx="1770688" cy="1145784"/>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1523740" y="6156826"/>
            <a:ext cx="5372155" cy="669925"/>
          </a:xfrm>
          <a:prstGeom prst="rect">
            <a:avLst/>
          </a:prstGeom>
        </p:spPr>
        <p:txBody>
          <a:bodyPr anchor="t" rtlCol="false" tIns="0" lIns="0" bIns="0" rIns="0">
            <a:spAutoFit/>
          </a:bodyPr>
          <a:lstStyle/>
          <a:p>
            <a:pPr algn="l">
              <a:lnSpc>
                <a:spcPts val="5599"/>
              </a:lnSpc>
            </a:pPr>
            <a:r>
              <a:rPr lang="en-US" sz="3999" b="true">
                <a:solidFill>
                  <a:srgbClr val="FBE5EE"/>
                </a:solidFill>
                <a:latin typeface="Montserrat Bold"/>
                <a:ea typeface="Montserrat Bold"/>
                <a:cs typeface="Montserrat Bold"/>
                <a:sym typeface="Montserrat Bold"/>
              </a:rPr>
              <a:t>Data Kuantitatif</a:t>
            </a:r>
          </a:p>
        </p:txBody>
      </p:sp>
      <p:sp>
        <p:nvSpPr>
          <p:cNvPr name="TextBox 28" id="28"/>
          <p:cNvSpPr txBox="true"/>
          <p:nvPr/>
        </p:nvSpPr>
        <p:spPr>
          <a:xfrm rot="0">
            <a:off x="11523740" y="6885261"/>
            <a:ext cx="5870502" cy="2325368"/>
          </a:xfrm>
          <a:prstGeom prst="rect">
            <a:avLst/>
          </a:prstGeom>
        </p:spPr>
        <p:txBody>
          <a:bodyPr anchor="t" rtlCol="false" tIns="0" lIns="0" bIns="0" rIns="0">
            <a:spAutoFit/>
          </a:bodyPr>
          <a:lstStyle/>
          <a:p>
            <a:pPr algn="just">
              <a:lnSpc>
                <a:spcPts val="3080"/>
              </a:lnSpc>
            </a:pPr>
            <a:r>
              <a:rPr lang="en-US" sz="2200">
                <a:solidFill>
                  <a:srgbClr val="FFFFFF"/>
                </a:solidFill>
                <a:latin typeface="Montserrat"/>
                <a:ea typeface="Montserrat"/>
                <a:cs typeface="Montserrat"/>
                <a:sym typeface="Montserrat"/>
              </a:rPr>
              <a:t>Mengukur perilaku pengguna dengan data yang dapat dianalisis secara statistik. Tekniknya termasuk survei, eksperimen, dan analisis log. Data ini berupa angka dan fokus pada pola atau tren.</a:t>
            </a:r>
          </a:p>
          <a:p>
            <a:pPr algn="just">
              <a:lnSpc>
                <a:spcPts val="30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1677043" cy="12193337"/>
          </a:xfrm>
          <a:custGeom>
            <a:avLst/>
            <a:gdLst/>
            <a:ahLst/>
            <a:cxnLst/>
            <a:rect r="r" b="b" t="t" l="l"/>
            <a:pathLst>
              <a:path h="12193337" w="21677043">
                <a:moveTo>
                  <a:pt x="0" y="0"/>
                </a:moveTo>
                <a:lnTo>
                  <a:pt x="21677043" y="0"/>
                </a:lnTo>
                <a:lnTo>
                  <a:pt x="21677043" y="12193337"/>
                </a:lnTo>
                <a:lnTo>
                  <a:pt x="0" y="12193337"/>
                </a:lnTo>
                <a:lnTo>
                  <a:pt x="0" y="0"/>
                </a:lnTo>
                <a:close/>
              </a:path>
            </a:pathLst>
          </a:custGeom>
          <a:blipFill>
            <a:blip r:embed="rId2"/>
            <a:stretch>
              <a:fillRect l="0" t="0" r="0" b="0"/>
            </a:stretch>
          </a:blipFill>
        </p:spPr>
      </p:sp>
      <p:sp>
        <p:nvSpPr>
          <p:cNvPr name="Freeform 3" id="3"/>
          <p:cNvSpPr/>
          <p:nvPr/>
        </p:nvSpPr>
        <p:spPr>
          <a:xfrm flipH="false" flipV="false" rot="-10800000">
            <a:off x="5830571"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27676" y="-2325791"/>
            <a:ext cx="6616733" cy="6708981"/>
          </a:xfrm>
          <a:custGeom>
            <a:avLst/>
            <a:gdLst/>
            <a:ahLst/>
            <a:cxnLst/>
            <a:rect r="r" b="b" t="t" l="l"/>
            <a:pathLst>
              <a:path h="6708981" w="6616733">
                <a:moveTo>
                  <a:pt x="0" y="0"/>
                </a:moveTo>
                <a:lnTo>
                  <a:pt x="6616733" y="0"/>
                </a:lnTo>
                <a:lnTo>
                  <a:pt x="6616733" y="6708982"/>
                </a:lnTo>
                <a:lnTo>
                  <a:pt x="0" y="670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1736" y="-1496449"/>
            <a:ext cx="13279897" cy="13279897"/>
          </a:xfrm>
          <a:custGeom>
            <a:avLst/>
            <a:gdLst/>
            <a:ahLst/>
            <a:cxnLst/>
            <a:rect r="r" b="b" t="t" l="l"/>
            <a:pathLst>
              <a:path h="13279897" w="13279897">
                <a:moveTo>
                  <a:pt x="0" y="0"/>
                </a:moveTo>
                <a:lnTo>
                  <a:pt x="13279898" y="0"/>
                </a:lnTo>
                <a:lnTo>
                  <a:pt x="13279898"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86160" y="3963737"/>
            <a:ext cx="23279878" cy="8229600"/>
            <a:chOff x="0" y="0"/>
            <a:chExt cx="6131326" cy="2167467"/>
          </a:xfrm>
        </p:grpSpPr>
        <p:sp>
          <p:nvSpPr>
            <p:cNvPr name="Freeform 7" id="7"/>
            <p:cNvSpPr/>
            <p:nvPr/>
          </p:nvSpPr>
          <p:spPr>
            <a:xfrm flipH="false" flipV="false" rot="0">
              <a:off x="0" y="0"/>
              <a:ext cx="6131326" cy="2167467"/>
            </a:xfrm>
            <a:custGeom>
              <a:avLst/>
              <a:gdLst/>
              <a:ahLst/>
              <a:cxnLst/>
              <a:rect r="r" b="b" t="t" l="l"/>
              <a:pathLst>
                <a:path h="2167467" w="6131326">
                  <a:moveTo>
                    <a:pt x="16960" y="0"/>
                  </a:moveTo>
                  <a:lnTo>
                    <a:pt x="6114365" y="0"/>
                  </a:lnTo>
                  <a:cubicBezTo>
                    <a:pt x="6118863" y="0"/>
                    <a:pt x="6123177" y="1787"/>
                    <a:pt x="6126358" y="4968"/>
                  </a:cubicBezTo>
                  <a:cubicBezTo>
                    <a:pt x="6129539" y="8148"/>
                    <a:pt x="6131326" y="12462"/>
                    <a:pt x="6131326" y="16960"/>
                  </a:cubicBezTo>
                  <a:lnTo>
                    <a:pt x="6131326" y="2150506"/>
                  </a:lnTo>
                  <a:cubicBezTo>
                    <a:pt x="6131326" y="2159873"/>
                    <a:pt x="6123732" y="2167467"/>
                    <a:pt x="6114365" y="2167467"/>
                  </a:cubicBezTo>
                  <a:lnTo>
                    <a:pt x="16960" y="2167467"/>
                  </a:lnTo>
                  <a:cubicBezTo>
                    <a:pt x="12462" y="2167467"/>
                    <a:pt x="8148" y="2165680"/>
                    <a:pt x="4968" y="2162499"/>
                  </a:cubicBezTo>
                  <a:cubicBezTo>
                    <a:pt x="1787" y="2159318"/>
                    <a:pt x="0" y="2155005"/>
                    <a:pt x="0" y="2150506"/>
                  </a:cubicBezTo>
                  <a:lnTo>
                    <a:pt x="0" y="16960"/>
                  </a:lnTo>
                  <a:cubicBezTo>
                    <a:pt x="0" y="12462"/>
                    <a:pt x="1787" y="8148"/>
                    <a:pt x="4968" y="4968"/>
                  </a:cubicBezTo>
                  <a:cubicBezTo>
                    <a:pt x="8148" y="1787"/>
                    <a:pt x="12462" y="0"/>
                    <a:pt x="16960" y="0"/>
                  </a:cubicBezTo>
                  <a:close/>
                </a:path>
              </a:pathLst>
            </a:custGeom>
            <a:solidFill>
              <a:srgbClr val="C4809E">
                <a:alpha val="64706"/>
              </a:srgbClr>
            </a:solidFill>
          </p:spPr>
        </p:sp>
        <p:sp>
          <p:nvSpPr>
            <p:cNvPr name="TextBox 8" id="8"/>
            <p:cNvSpPr txBox="true"/>
            <p:nvPr/>
          </p:nvSpPr>
          <p:spPr>
            <a:xfrm>
              <a:off x="0" y="-38100"/>
              <a:ext cx="61313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22771" y="-8528156"/>
            <a:ext cx="19733541" cy="19733541"/>
          </a:xfrm>
          <a:custGeom>
            <a:avLst/>
            <a:gdLst/>
            <a:ahLst/>
            <a:cxnLst/>
            <a:rect r="r" b="b" t="t" l="l"/>
            <a:pathLst>
              <a:path h="19733541" w="19733541">
                <a:moveTo>
                  <a:pt x="0" y="0"/>
                </a:moveTo>
                <a:lnTo>
                  <a:pt x="19733542" y="0"/>
                </a:lnTo>
                <a:lnTo>
                  <a:pt x="19733542" y="19733542"/>
                </a:lnTo>
                <a:lnTo>
                  <a:pt x="0" y="19733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944008" y="-722826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9"/>
            <a:stretch>
              <a:fillRect l="0" t="0" r="0" b="0"/>
            </a:stretch>
          </a:blipFill>
        </p:spPr>
      </p:sp>
      <p:sp>
        <p:nvSpPr>
          <p:cNvPr name="Freeform 11" id="11"/>
          <p:cNvSpPr/>
          <p:nvPr/>
        </p:nvSpPr>
        <p:spPr>
          <a:xfrm flipH="false" flipV="false" rot="0">
            <a:off x="12717796" y="-7844222"/>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9"/>
            <a:stretch>
              <a:fillRect l="0" t="0" r="0" b="0"/>
            </a:stretch>
          </a:blipFill>
        </p:spPr>
      </p:sp>
      <p:sp>
        <p:nvSpPr>
          <p:cNvPr name="Freeform 12" id="12"/>
          <p:cNvSpPr/>
          <p:nvPr/>
        </p:nvSpPr>
        <p:spPr>
          <a:xfrm flipH="false" flipV="false" rot="0">
            <a:off x="13950934" y="-3666149"/>
            <a:ext cx="6616733" cy="6708981"/>
          </a:xfrm>
          <a:custGeom>
            <a:avLst/>
            <a:gdLst/>
            <a:ahLst/>
            <a:cxnLst/>
            <a:rect r="r" b="b" t="t" l="l"/>
            <a:pathLst>
              <a:path h="6708981" w="6616733">
                <a:moveTo>
                  <a:pt x="0" y="0"/>
                </a:moveTo>
                <a:lnTo>
                  <a:pt x="6616732" y="0"/>
                </a:lnTo>
                <a:lnTo>
                  <a:pt x="6616732" y="6708981"/>
                </a:lnTo>
                <a:lnTo>
                  <a:pt x="0" y="670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991276" y="2058067"/>
            <a:ext cx="2682152" cy="26821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15" id="15"/>
          <p:cNvGrpSpPr/>
          <p:nvPr/>
        </p:nvGrpSpPr>
        <p:grpSpPr>
          <a:xfrm rot="0">
            <a:off x="5370609" y="2072736"/>
            <a:ext cx="2682152" cy="268215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17" id="17"/>
          <p:cNvGrpSpPr/>
          <p:nvPr/>
        </p:nvGrpSpPr>
        <p:grpSpPr>
          <a:xfrm rot="0">
            <a:off x="9749942" y="2072736"/>
            <a:ext cx="2682152" cy="26821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42699" t="-49747" r="-92952" b="-7255"/>
              </a:stretch>
            </a:blipFill>
          </p:spPr>
        </p:sp>
      </p:grpSp>
      <p:grpSp>
        <p:nvGrpSpPr>
          <p:cNvPr name="Group 19" id="19"/>
          <p:cNvGrpSpPr/>
          <p:nvPr/>
        </p:nvGrpSpPr>
        <p:grpSpPr>
          <a:xfrm rot="0">
            <a:off x="347473" y="4921021"/>
            <a:ext cx="3969758" cy="797815"/>
            <a:chOff x="0" y="0"/>
            <a:chExt cx="1401692" cy="281703"/>
          </a:xfrm>
        </p:grpSpPr>
        <p:sp>
          <p:nvSpPr>
            <p:cNvPr name="Freeform 20" id="20"/>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21" id="21"/>
            <p:cNvSpPr txBox="true"/>
            <p:nvPr/>
          </p:nvSpPr>
          <p:spPr>
            <a:xfrm>
              <a:off x="0" y="-47625"/>
              <a:ext cx="1401692" cy="329328"/>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(022)</a:t>
              </a:r>
              <a:r>
                <a:rPr lang="en-US" sz="2299">
                  <a:solidFill>
                    <a:srgbClr val="FFFFFF"/>
                  </a:solidFill>
                  <a:latin typeface="Canva Sans"/>
                  <a:ea typeface="Canva Sans"/>
                  <a:cs typeface="Canva Sans"/>
                  <a:sym typeface="Canva Sans"/>
                </a:rPr>
                <a:t> Tangkas Sucita</a:t>
              </a:r>
            </a:p>
          </p:txBody>
        </p:sp>
      </p:grpSp>
      <p:grpSp>
        <p:nvGrpSpPr>
          <p:cNvPr name="Group 22" id="22"/>
          <p:cNvGrpSpPr/>
          <p:nvPr/>
        </p:nvGrpSpPr>
        <p:grpSpPr>
          <a:xfrm rot="0">
            <a:off x="4726806" y="4921021"/>
            <a:ext cx="3969758" cy="797815"/>
            <a:chOff x="0" y="0"/>
            <a:chExt cx="1401692" cy="281703"/>
          </a:xfrm>
        </p:grpSpPr>
        <p:sp>
          <p:nvSpPr>
            <p:cNvPr name="Freeform 23" id="23"/>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24" id="24"/>
            <p:cNvSpPr txBox="true"/>
            <p:nvPr/>
          </p:nvSpPr>
          <p:spPr>
            <a:xfrm>
              <a:off x="0" y="-47625"/>
              <a:ext cx="1401692" cy="329328"/>
            </a:xfrm>
            <a:prstGeom prst="rect">
              <a:avLst/>
            </a:prstGeom>
          </p:spPr>
          <p:txBody>
            <a:bodyPr anchor="ctr" rtlCol="false" tIns="50800" lIns="50800" bIns="50800" rIns="50800"/>
            <a:lstStyle/>
            <a:p>
              <a:pPr algn="ctr">
                <a:lnSpc>
                  <a:spcPts val="3220"/>
                </a:lnSpc>
              </a:pPr>
              <a:r>
                <a:rPr lang="en-US" b="true" sz="2300">
                  <a:solidFill>
                    <a:srgbClr val="FFFFFF"/>
                  </a:solidFill>
                  <a:latin typeface="Canva Sans Bold"/>
                  <a:ea typeface="Canva Sans Bold"/>
                  <a:cs typeface="Canva Sans Bold"/>
                  <a:sym typeface="Canva Sans Bold"/>
                </a:rPr>
                <a:t>(070)</a:t>
              </a:r>
              <a:r>
                <a:rPr lang="en-US" sz="2300">
                  <a:solidFill>
                    <a:srgbClr val="FFFFFF"/>
                  </a:solidFill>
                  <a:latin typeface="Canva Sans"/>
                  <a:ea typeface="Canva Sans"/>
                  <a:cs typeface="Canva Sans"/>
                  <a:sym typeface="Canva Sans"/>
                </a:rPr>
                <a:t> Aryadana Baraja</a:t>
              </a:r>
            </a:p>
          </p:txBody>
        </p:sp>
      </p:grpSp>
      <p:grpSp>
        <p:nvGrpSpPr>
          <p:cNvPr name="Group 25" id="25"/>
          <p:cNvGrpSpPr/>
          <p:nvPr/>
        </p:nvGrpSpPr>
        <p:grpSpPr>
          <a:xfrm rot="0">
            <a:off x="9106139" y="4921021"/>
            <a:ext cx="3969758" cy="797815"/>
            <a:chOff x="0" y="0"/>
            <a:chExt cx="1401692" cy="281703"/>
          </a:xfrm>
        </p:grpSpPr>
        <p:sp>
          <p:nvSpPr>
            <p:cNvPr name="Freeform 26" id="26"/>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27" id="27"/>
            <p:cNvSpPr txBox="true"/>
            <p:nvPr/>
          </p:nvSpPr>
          <p:spPr>
            <a:xfrm>
              <a:off x="0" y="-47625"/>
              <a:ext cx="1401692" cy="329328"/>
            </a:xfrm>
            <a:prstGeom prst="rect">
              <a:avLst/>
            </a:prstGeom>
          </p:spPr>
          <p:txBody>
            <a:bodyPr anchor="ctr" rtlCol="false" tIns="50800" lIns="50800" bIns="50800" rIns="50800"/>
            <a:lstStyle/>
            <a:p>
              <a:pPr algn="ctr">
                <a:lnSpc>
                  <a:spcPts val="3220"/>
                </a:lnSpc>
              </a:pPr>
              <a:r>
                <a:rPr lang="en-US" b="true" sz="2300">
                  <a:solidFill>
                    <a:srgbClr val="FFFFFF"/>
                  </a:solidFill>
                  <a:latin typeface="Canva Sans Bold"/>
                  <a:ea typeface="Canva Sans Bold"/>
                  <a:cs typeface="Canva Sans Bold"/>
                  <a:sym typeface="Canva Sans Bold"/>
                </a:rPr>
                <a:t>(088)</a:t>
              </a:r>
              <a:r>
                <a:rPr lang="en-US" sz="2300">
                  <a:solidFill>
                    <a:srgbClr val="FFFFFF"/>
                  </a:solidFill>
                  <a:latin typeface="Canva Sans"/>
                  <a:ea typeface="Canva Sans"/>
                  <a:cs typeface="Canva Sans"/>
                  <a:sym typeface="Canva Sans"/>
                </a:rPr>
                <a:t> Adika Setyadharma</a:t>
              </a:r>
            </a:p>
          </p:txBody>
        </p:sp>
      </p:grpSp>
      <p:grpSp>
        <p:nvGrpSpPr>
          <p:cNvPr name="Group 28" id="28"/>
          <p:cNvGrpSpPr/>
          <p:nvPr/>
        </p:nvGrpSpPr>
        <p:grpSpPr>
          <a:xfrm rot="0">
            <a:off x="5796138" y="5928386"/>
            <a:ext cx="2682152" cy="268215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52" t="0" r="-52" b="0"/>
              </a:stretch>
            </a:blipFill>
          </p:spPr>
        </p:sp>
      </p:grpSp>
      <p:grpSp>
        <p:nvGrpSpPr>
          <p:cNvPr name="Group 30" id="30"/>
          <p:cNvGrpSpPr/>
          <p:nvPr/>
        </p:nvGrpSpPr>
        <p:grpSpPr>
          <a:xfrm rot="0">
            <a:off x="10198945" y="5967248"/>
            <a:ext cx="2682152" cy="268215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21556" r="0" b="-3443"/>
              </a:stretch>
            </a:blipFill>
          </p:spPr>
        </p:sp>
      </p:grpSp>
      <p:grpSp>
        <p:nvGrpSpPr>
          <p:cNvPr name="Group 32" id="32"/>
          <p:cNvGrpSpPr/>
          <p:nvPr/>
        </p:nvGrpSpPr>
        <p:grpSpPr>
          <a:xfrm rot="0">
            <a:off x="14578278" y="5967248"/>
            <a:ext cx="2682152" cy="268215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0" t="0" r="0" b="-35714"/>
              </a:stretch>
            </a:blipFill>
          </p:spPr>
        </p:sp>
      </p:grpSp>
      <p:grpSp>
        <p:nvGrpSpPr>
          <p:cNvPr name="Group 34" id="34"/>
          <p:cNvGrpSpPr/>
          <p:nvPr/>
        </p:nvGrpSpPr>
        <p:grpSpPr>
          <a:xfrm rot="0">
            <a:off x="5175809" y="8815533"/>
            <a:ext cx="3969758" cy="797815"/>
            <a:chOff x="0" y="0"/>
            <a:chExt cx="1401692" cy="281703"/>
          </a:xfrm>
        </p:grpSpPr>
        <p:sp>
          <p:nvSpPr>
            <p:cNvPr name="Freeform 35" id="35"/>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36" id="36"/>
            <p:cNvSpPr txBox="true"/>
            <p:nvPr/>
          </p:nvSpPr>
          <p:spPr>
            <a:xfrm>
              <a:off x="0" y="-47625"/>
              <a:ext cx="1401692" cy="329328"/>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(118)</a:t>
              </a:r>
              <a:r>
                <a:rPr lang="en-US" sz="2299">
                  <a:solidFill>
                    <a:srgbClr val="FFFFFF"/>
                  </a:solidFill>
                  <a:latin typeface="Canva Sans"/>
                  <a:ea typeface="Canva Sans"/>
                  <a:cs typeface="Canva Sans"/>
                  <a:sym typeface="Canva Sans"/>
                </a:rPr>
                <a:t> Cahaya Tirta</a:t>
              </a:r>
            </a:p>
          </p:txBody>
        </p:sp>
      </p:grpSp>
      <p:grpSp>
        <p:nvGrpSpPr>
          <p:cNvPr name="Group 37" id="37"/>
          <p:cNvGrpSpPr/>
          <p:nvPr/>
        </p:nvGrpSpPr>
        <p:grpSpPr>
          <a:xfrm rot="0">
            <a:off x="9555142" y="8815533"/>
            <a:ext cx="3969758" cy="797815"/>
            <a:chOff x="0" y="0"/>
            <a:chExt cx="1401692" cy="281703"/>
          </a:xfrm>
        </p:grpSpPr>
        <p:sp>
          <p:nvSpPr>
            <p:cNvPr name="Freeform 38" id="38"/>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39" id="39"/>
            <p:cNvSpPr txBox="true"/>
            <p:nvPr/>
          </p:nvSpPr>
          <p:spPr>
            <a:xfrm>
              <a:off x="0" y="-47625"/>
              <a:ext cx="1401692" cy="329328"/>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(125) </a:t>
              </a:r>
              <a:r>
                <a:rPr lang="en-US" sz="2299">
                  <a:solidFill>
                    <a:srgbClr val="FFFFFF"/>
                  </a:solidFill>
                  <a:latin typeface="Canva Sans"/>
                  <a:ea typeface="Canva Sans"/>
                  <a:cs typeface="Canva Sans"/>
                  <a:sym typeface="Canva Sans"/>
                </a:rPr>
                <a:t>Yande Pramana</a:t>
              </a:r>
            </a:p>
          </p:txBody>
        </p:sp>
      </p:grpSp>
      <p:grpSp>
        <p:nvGrpSpPr>
          <p:cNvPr name="Group 40" id="40"/>
          <p:cNvGrpSpPr/>
          <p:nvPr/>
        </p:nvGrpSpPr>
        <p:grpSpPr>
          <a:xfrm rot="0">
            <a:off x="13934475" y="8815533"/>
            <a:ext cx="3969758" cy="797815"/>
            <a:chOff x="0" y="0"/>
            <a:chExt cx="1401692" cy="281703"/>
          </a:xfrm>
        </p:grpSpPr>
        <p:sp>
          <p:nvSpPr>
            <p:cNvPr name="Freeform 41" id="41"/>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42" id="42"/>
            <p:cNvSpPr txBox="true"/>
            <p:nvPr/>
          </p:nvSpPr>
          <p:spPr>
            <a:xfrm>
              <a:off x="0" y="-47625"/>
              <a:ext cx="1401692" cy="329328"/>
            </a:xfrm>
            <a:prstGeom prst="rect">
              <a:avLst/>
            </a:prstGeom>
          </p:spPr>
          <p:txBody>
            <a:bodyPr anchor="ctr" rtlCol="false" tIns="50800" lIns="50800" bIns="50800" rIns="50800"/>
            <a:lstStyle/>
            <a:p>
              <a:pPr algn="ctr">
                <a:lnSpc>
                  <a:spcPts val="3219"/>
                </a:lnSpc>
              </a:pPr>
              <a:r>
                <a:rPr lang="en-US" b="true" sz="2299">
                  <a:solidFill>
                    <a:srgbClr val="FFFFFF"/>
                  </a:solidFill>
                  <a:latin typeface="Canva Sans Bold"/>
                  <a:ea typeface="Canva Sans Bold"/>
                  <a:cs typeface="Canva Sans Bold"/>
                  <a:sym typeface="Canva Sans Bold"/>
                </a:rPr>
                <a:t>(132) </a:t>
              </a:r>
              <a:r>
                <a:rPr lang="en-US" sz="2299">
                  <a:solidFill>
                    <a:srgbClr val="FFFFFF"/>
                  </a:solidFill>
                  <a:latin typeface="Canva Sans"/>
                  <a:ea typeface="Canva Sans"/>
                  <a:cs typeface="Canva Sans"/>
                  <a:sym typeface="Canva Sans"/>
                </a:rPr>
                <a:t>Satya Adnyana</a:t>
              </a:r>
            </a:p>
          </p:txBody>
        </p:sp>
      </p:grpSp>
      <p:sp>
        <p:nvSpPr>
          <p:cNvPr name="TextBox 43" id="43"/>
          <p:cNvSpPr txBox="true"/>
          <p:nvPr/>
        </p:nvSpPr>
        <p:spPr>
          <a:xfrm rot="0">
            <a:off x="6258233" y="955867"/>
            <a:ext cx="5774668" cy="674736"/>
          </a:xfrm>
          <a:prstGeom prst="rect">
            <a:avLst/>
          </a:prstGeom>
        </p:spPr>
        <p:txBody>
          <a:bodyPr anchor="t" rtlCol="false" tIns="0" lIns="0" bIns="0" rIns="0">
            <a:spAutoFit/>
          </a:bodyPr>
          <a:lstStyle/>
          <a:p>
            <a:pPr algn="ctr">
              <a:lnSpc>
                <a:spcPts val="4707"/>
              </a:lnSpc>
            </a:pPr>
            <a:r>
              <a:rPr lang="en-US" sz="6035" spc="-211">
                <a:solidFill>
                  <a:srgbClr val="FFFFFF"/>
                </a:solidFill>
                <a:latin typeface="Intro"/>
                <a:ea typeface="Intro"/>
                <a:cs typeface="Intro"/>
                <a:sym typeface="Intro"/>
              </a:rPr>
              <a:t>KELOMPOK 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11643" y="-1069425"/>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2B005B">
                <a:alpha val="75686"/>
              </a:srgbClr>
            </a:solidFill>
          </p:spPr>
        </p:sp>
        <p:sp>
          <p:nvSpPr>
            <p:cNvPr name="TextBox 7" id="7"/>
            <p:cNvSpPr txBox="true"/>
            <p:nvPr/>
          </p:nvSpPr>
          <p:spPr>
            <a:xfrm>
              <a:off x="0" y="-38100"/>
              <a:ext cx="5667437" cy="3134295"/>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8" id="8"/>
          <p:cNvSpPr/>
          <p:nvPr/>
        </p:nvSpPr>
        <p:spPr>
          <a:xfrm flipH="false" flipV="false" rot="0">
            <a:off x="12544419" y="2823081"/>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grpSp>
        <p:nvGrpSpPr>
          <p:cNvPr name="Group 10" id="10"/>
          <p:cNvGrpSpPr/>
          <p:nvPr/>
        </p:nvGrpSpPr>
        <p:grpSpPr>
          <a:xfrm rot="0">
            <a:off x="514678" y="288604"/>
            <a:ext cx="9331627" cy="1480191"/>
            <a:chOff x="0" y="0"/>
            <a:chExt cx="12442169" cy="1973589"/>
          </a:xfrm>
        </p:grpSpPr>
        <p:grpSp>
          <p:nvGrpSpPr>
            <p:cNvPr name="Group 11" id="11"/>
            <p:cNvGrpSpPr/>
            <p:nvPr/>
          </p:nvGrpSpPr>
          <p:grpSpPr>
            <a:xfrm rot="0">
              <a:off x="0" y="0"/>
              <a:ext cx="12442169" cy="1973589"/>
              <a:chOff x="0" y="0"/>
              <a:chExt cx="2457712" cy="389845"/>
            </a:xfrm>
          </p:grpSpPr>
          <p:sp>
            <p:nvSpPr>
              <p:cNvPr name="Freeform 12" id="12"/>
              <p:cNvSpPr/>
              <p:nvPr/>
            </p:nvSpPr>
            <p:spPr>
              <a:xfrm flipH="false" flipV="false" rot="0">
                <a:off x="0" y="0"/>
                <a:ext cx="2457712" cy="389845"/>
              </a:xfrm>
              <a:custGeom>
                <a:avLst/>
                <a:gdLst/>
                <a:ahLst/>
                <a:cxnLst/>
                <a:rect r="r" b="b" t="t" l="l"/>
                <a:pathLst>
                  <a:path h="389845" w="2457712">
                    <a:moveTo>
                      <a:pt x="42312" y="0"/>
                    </a:moveTo>
                    <a:lnTo>
                      <a:pt x="2415401" y="0"/>
                    </a:lnTo>
                    <a:cubicBezTo>
                      <a:pt x="2426622" y="0"/>
                      <a:pt x="2437385" y="4458"/>
                      <a:pt x="2445320" y="12393"/>
                    </a:cubicBezTo>
                    <a:cubicBezTo>
                      <a:pt x="2453255" y="20328"/>
                      <a:pt x="2457712" y="31090"/>
                      <a:pt x="2457712" y="42312"/>
                    </a:cubicBezTo>
                    <a:lnTo>
                      <a:pt x="2457712" y="347533"/>
                    </a:lnTo>
                    <a:cubicBezTo>
                      <a:pt x="2457712" y="358755"/>
                      <a:pt x="2453255" y="369517"/>
                      <a:pt x="2445320" y="377452"/>
                    </a:cubicBezTo>
                    <a:cubicBezTo>
                      <a:pt x="2437385" y="385387"/>
                      <a:pt x="2426622" y="389845"/>
                      <a:pt x="2415401" y="389845"/>
                    </a:cubicBezTo>
                    <a:lnTo>
                      <a:pt x="42312" y="389845"/>
                    </a:lnTo>
                    <a:cubicBezTo>
                      <a:pt x="31090" y="389845"/>
                      <a:pt x="20328" y="385387"/>
                      <a:pt x="12393" y="377452"/>
                    </a:cubicBezTo>
                    <a:cubicBezTo>
                      <a:pt x="4458" y="369517"/>
                      <a:pt x="0" y="358755"/>
                      <a:pt x="0" y="347533"/>
                    </a:cubicBezTo>
                    <a:lnTo>
                      <a:pt x="0" y="42312"/>
                    </a:lnTo>
                    <a:cubicBezTo>
                      <a:pt x="0" y="31090"/>
                      <a:pt x="4458" y="20328"/>
                      <a:pt x="12393" y="12393"/>
                    </a:cubicBezTo>
                    <a:cubicBezTo>
                      <a:pt x="20328" y="4458"/>
                      <a:pt x="31090" y="0"/>
                      <a:pt x="42312" y="0"/>
                    </a:cubicBezTo>
                    <a:close/>
                  </a:path>
                </a:pathLst>
              </a:custGeom>
              <a:solidFill>
                <a:srgbClr val="2B005B">
                  <a:alpha val="75686"/>
                </a:srgbClr>
              </a:solidFill>
            </p:spPr>
          </p:sp>
          <p:sp>
            <p:nvSpPr>
              <p:cNvPr name="TextBox 13" id="13"/>
              <p:cNvSpPr txBox="true"/>
              <p:nvPr/>
            </p:nvSpPr>
            <p:spPr>
              <a:xfrm>
                <a:off x="0" y="-38100"/>
                <a:ext cx="2457712" cy="42794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582926" y="633601"/>
              <a:ext cx="11204333" cy="1242965"/>
            </a:xfrm>
            <a:prstGeom prst="rect">
              <a:avLst/>
            </a:prstGeom>
          </p:spPr>
          <p:txBody>
            <a:bodyPr anchor="t" rtlCol="false" tIns="0" lIns="0" bIns="0" rIns="0">
              <a:spAutoFit/>
            </a:bodyPr>
            <a:lstStyle/>
            <a:p>
              <a:pPr algn="r">
                <a:lnSpc>
                  <a:spcPts val="5901"/>
                </a:lnSpc>
              </a:pPr>
              <a:r>
                <a:rPr lang="en-US" sz="7566" spc="-264">
                  <a:solidFill>
                    <a:srgbClr val="FBE5EE"/>
                  </a:solidFill>
                  <a:latin typeface="Intro"/>
                  <a:ea typeface="Intro"/>
                  <a:cs typeface="Intro"/>
                  <a:sym typeface="Intro"/>
                </a:rPr>
                <a:t>DATA GATHERING</a:t>
              </a:r>
            </a:p>
          </p:txBody>
        </p:sp>
      </p:grpSp>
      <p:grpSp>
        <p:nvGrpSpPr>
          <p:cNvPr name="Group 15" id="15"/>
          <p:cNvGrpSpPr/>
          <p:nvPr/>
        </p:nvGrpSpPr>
        <p:grpSpPr>
          <a:xfrm rot="0">
            <a:off x="723450" y="2107912"/>
            <a:ext cx="10346332" cy="7615677"/>
            <a:chOff x="0" y="0"/>
            <a:chExt cx="3476498" cy="2558964"/>
          </a:xfrm>
        </p:grpSpPr>
        <p:sp>
          <p:nvSpPr>
            <p:cNvPr name="Freeform 16" id="16"/>
            <p:cNvSpPr/>
            <p:nvPr/>
          </p:nvSpPr>
          <p:spPr>
            <a:xfrm flipH="false" flipV="false" rot="0">
              <a:off x="0" y="0"/>
              <a:ext cx="3476498" cy="2558964"/>
            </a:xfrm>
            <a:custGeom>
              <a:avLst/>
              <a:gdLst/>
              <a:ahLst/>
              <a:cxnLst/>
              <a:rect r="r" b="b" t="t" l="l"/>
              <a:pathLst>
                <a:path h="2558964" w="3476498">
                  <a:moveTo>
                    <a:pt x="56121" y="0"/>
                  </a:moveTo>
                  <a:lnTo>
                    <a:pt x="3420377" y="0"/>
                  </a:lnTo>
                  <a:cubicBezTo>
                    <a:pt x="3451372" y="0"/>
                    <a:pt x="3476498" y="25126"/>
                    <a:pt x="3476498" y="56121"/>
                  </a:cubicBezTo>
                  <a:lnTo>
                    <a:pt x="3476498" y="2502843"/>
                  </a:lnTo>
                  <a:cubicBezTo>
                    <a:pt x="3476498" y="2517727"/>
                    <a:pt x="3470585" y="2532001"/>
                    <a:pt x="3460061" y="2542526"/>
                  </a:cubicBezTo>
                  <a:cubicBezTo>
                    <a:pt x="3449536" y="2553051"/>
                    <a:pt x="3435261" y="2558964"/>
                    <a:pt x="3420377" y="2558964"/>
                  </a:cubicBezTo>
                  <a:lnTo>
                    <a:pt x="56121" y="2558964"/>
                  </a:lnTo>
                  <a:cubicBezTo>
                    <a:pt x="41237" y="2558964"/>
                    <a:pt x="26962" y="2553051"/>
                    <a:pt x="16437" y="2542526"/>
                  </a:cubicBezTo>
                  <a:cubicBezTo>
                    <a:pt x="5913" y="2532001"/>
                    <a:pt x="0" y="2517727"/>
                    <a:pt x="0" y="2502843"/>
                  </a:cubicBezTo>
                  <a:lnTo>
                    <a:pt x="0" y="56121"/>
                  </a:lnTo>
                  <a:cubicBezTo>
                    <a:pt x="0" y="41237"/>
                    <a:pt x="5913" y="26962"/>
                    <a:pt x="16437" y="16437"/>
                  </a:cubicBezTo>
                  <a:cubicBezTo>
                    <a:pt x="26962" y="5913"/>
                    <a:pt x="41237" y="0"/>
                    <a:pt x="56121" y="0"/>
                  </a:cubicBezTo>
                  <a:close/>
                </a:path>
              </a:pathLst>
            </a:custGeom>
            <a:solidFill>
              <a:srgbClr val="11083C">
                <a:alpha val="86667"/>
              </a:srgbClr>
            </a:solidFill>
          </p:spPr>
        </p:sp>
        <p:sp>
          <p:nvSpPr>
            <p:cNvPr name="TextBox 17" id="17"/>
            <p:cNvSpPr txBox="true"/>
            <p:nvPr/>
          </p:nvSpPr>
          <p:spPr>
            <a:xfrm>
              <a:off x="0" y="-38100"/>
              <a:ext cx="3476498" cy="2597064"/>
            </a:xfrm>
            <a:prstGeom prst="rect">
              <a:avLst/>
            </a:prstGeom>
          </p:spPr>
          <p:txBody>
            <a:bodyPr anchor="ctr" rtlCol="false" tIns="39818" lIns="39818" bIns="39818" rIns="39818"/>
            <a:lstStyle/>
            <a:p>
              <a:pPr algn="ctr">
                <a:lnSpc>
                  <a:spcPts val="2659"/>
                </a:lnSpc>
                <a:spcBef>
                  <a:spcPct val="0"/>
                </a:spcBef>
              </a:pPr>
            </a:p>
          </p:txBody>
        </p:sp>
      </p:grpSp>
      <p:sp>
        <p:nvSpPr>
          <p:cNvPr name="TextBox 18" id="18"/>
          <p:cNvSpPr txBox="true"/>
          <p:nvPr/>
        </p:nvSpPr>
        <p:spPr>
          <a:xfrm rot="0">
            <a:off x="1274519" y="2496183"/>
            <a:ext cx="8873113" cy="587120"/>
          </a:xfrm>
          <a:prstGeom prst="rect">
            <a:avLst/>
          </a:prstGeom>
        </p:spPr>
        <p:txBody>
          <a:bodyPr anchor="t" rtlCol="false" tIns="0" lIns="0" bIns="0" rIns="0">
            <a:spAutoFit/>
          </a:bodyPr>
          <a:lstStyle/>
          <a:p>
            <a:pPr algn="l">
              <a:lnSpc>
                <a:spcPts val="4831"/>
              </a:lnSpc>
            </a:pPr>
            <a:r>
              <a:rPr lang="en-US" sz="3450" b="true">
                <a:solidFill>
                  <a:srgbClr val="FBE5EE"/>
                </a:solidFill>
                <a:latin typeface="Montserrat Bold"/>
                <a:ea typeface="Montserrat Bold"/>
                <a:cs typeface="Montserrat Bold"/>
                <a:sym typeface="Montserrat Bold"/>
              </a:rPr>
              <a:t>Langkah-Langkah Pengumpulan Data</a:t>
            </a:r>
          </a:p>
        </p:txBody>
      </p:sp>
      <p:grpSp>
        <p:nvGrpSpPr>
          <p:cNvPr name="Group 19" id="19"/>
          <p:cNvGrpSpPr/>
          <p:nvPr/>
        </p:nvGrpSpPr>
        <p:grpSpPr>
          <a:xfrm rot="0">
            <a:off x="11448416" y="2107912"/>
            <a:ext cx="5810884" cy="7615677"/>
            <a:chOff x="0" y="0"/>
            <a:chExt cx="1952530" cy="2558964"/>
          </a:xfrm>
        </p:grpSpPr>
        <p:sp>
          <p:nvSpPr>
            <p:cNvPr name="Freeform 20" id="20"/>
            <p:cNvSpPr/>
            <p:nvPr/>
          </p:nvSpPr>
          <p:spPr>
            <a:xfrm flipH="false" flipV="false" rot="0">
              <a:off x="0" y="0"/>
              <a:ext cx="1952530" cy="2558964"/>
            </a:xfrm>
            <a:custGeom>
              <a:avLst/>
              <a:gdLst/>
              <a:ahLst/>
              <a:cxnLst/>
              <a:rect r="r" b="b" t="t" l="l"/>
              <a:pathLst>
                <a:path h="2558964" w="1952530">
                  <a:moveTo>
                    <a:pt x="99924" y="0"/>
                  </a:moveTo>
                  <a:lnTo>
                    <a:pt x="1852607" y="0"/>
                  </a:lnTo>
                  <a:cubicBezTo>
                    <a:pt x="1907793" y="0"/>
                    <a:pt x="1952530" y="44737"/>
                    <a:pt x="1952530" y="99924"/>
                  </a:cubicBezTo>
                  <a:lnTo>
                    <a:pt x="1952530" y="2459040"/>
                  </a:lnTo>
                  <a:cubicBezTo>
                    <a:pt x="1952530" y="2514226"/>
                    <a:pt x="1907793" y="2558964"/>
                    <a:pt x="1852607" y="2558964"/>
                  </a:cubicBezTo>
                  <a:lnTo>
                    <a:pt x="99924" y="2558964"/>
                  </a:lnTo>
                  <a:cubicBezTo>
                    <a:pt x="44737" y="2558964"/>
                    <a:pt x="0" y="2514226"/>
                    <a:pt x="0" y="2459040"/>
                  </a:cubicBezTo>
                  <a:lnTo>
                    <a:pt x="0" y="99924"/>
                  </a:lnTo>
                  <a:cubicBezTo>
                    <a:pt x="0" y="44737"/>
                    <a:pt x="44737" y="0"/>
                    <a:pt x="99924" y="0"/>
                  </a:cubicBezTo>
                  <a:close/>
                </a:path>
              </a:pathLst>
            </a:custGeom>
            <a:solidFill>
              <a:srgbClr val="11083C">
                <a:alpha val="86667"/>
              </a:srgbClr>
            </a:solidFill>
          </p:spPr>
        </p:sp>
        <p:sp>
          <p:nvSpPr>
            <p:cNvPr name="TextBox 21" id="21"/>
            <p:cNvSpPr txBox="true"/>
            <p:nvPr/>
          </p:nvSpPr>
          <p:spPr>
            <a:xfrm>
              <a:off x="0" y="-38100"/>
              <a:ext cx="1952530" cy="2597064"/>
            </a:xfrm>
            <a:prstGeom prst="rect">
              <a:avLst/>
            </a:prstGeom>
          </p:spPr>
          <p:txBody>
            <a:bodyPr anchor="ctr" rtlCol="false" tIns="39818" lIns="39818" bIns="39818" rIns="39818"/>
            <a:lstStyle/>
            <a:p>
              <a:pPr algn="ctr">
                <a:lnSpc>
                  <a:spcPts val="2659"/>
                </a:lnSpc>
                <a:spcBef>
                  <a:spcPct val="0"/>
                </a:spcBef>
              </a:pPr>
            </a:p>
          </p:txBody>
        </p:sp>
      </p:grpSp>
      <p:sp>
        <p:nvSpPr>
          <p:cNvPr name="TextBox 22" id="22"/>
          <p:cNvSpPr txBox="true"/>
          <p:nvPr/>
        </p:nvSpPr>
        <p:spPr>
          <a:xfrm rot="0">
            <a:off x="1056940" y="3439961"/>
            <a:ext cx="9334596" cy="5864528"/>
          </a:xfrm>
          <a:prstGeom prst="rect">
            <a:avLst/>
          </a:prstGeom>
        </p:spPr>
        <p:txBody>
          <a:bodyPr anchor="t" rtlCol="false" tIns="0" lIns="0" bIns="0" rIns="0">
            <a:spAutoFit/>
          </a:bodyPr>
          <a:lstStyle/>
          <a:p>
            <a:pPr algn="just" marL="510185" indent="-255093" lvl="1">
              <a:lnSpc>
                <a:spcPts val="3308"/>
              </a:lnSpc>
              <a:buFont typeface="Arial"/>
              <a:buChar char="•"/>
            </a:pPr>
            <a:r>
              <a:rPr lang="en-US" sz="2363">
                <a:solidFill>
                  <a:srgbClr val="FFFFFF"/>
                </a:solidFill>
                <a:latin typeface="Montserrat"/>
                <a:ea typeface="Montserrat"/>
                <a:cs typeface="Montserrat"/>
                <a:sym typeface="Montserrat"/>
              </a:rPr>
              <a:t>Perencanaan untuk menentukan tujuan dan metode pengumpulan data.</a:t>
            </a:r>
          </a:p>
          <a:p>
            <a:pPr algn="just" marL="510185" indent="-255093" lvl="1">
              <a:lnSpc>
                <a:spcPts val="3308"/>
              </a:lnSpc>
              <a:buFont typeface="Arial"/>
              <a:buChar char="•"/>
            </a:pPr>
            <a:r>
              <a:rPr lang="en-US" sz="2363">
                <a:solidFill>
                  <a:srgbClr val="FFFFFF"/>
                </a:solidFill>
                <a:latin typeface="Montserrat"/>
                <a:ea typeface="Montserrat"/>
                <a:cs typeface="Montserrat"/>
                <a:sym typeface="Montserrat"/>
              </a:rPr>
              <a:t>Menentukan sampel pengguna yang representatif untuk mendapatkan data yang relevan.</a:t>
            </a:r>
          </a:p>
          <a:p>
            <a:pPr algn="just" marL="510185" indent="-255093" lvl="1">
              <a:lnSpc>
                <a:spcPts val="3308"/>
              </a:lnSpc>
              <a:buFont typeface="Arial"/>
              <a:buChar char="•"/>
            </a:pPr>
            <a:r>
              <a:rPr lang="en-US" sz="2363">
                <a:solidFill>
                  <a:srgbClr val="FFFFFF"/>
                </a:solidFill>
                <a:latin typeface="Montserrat"/>
                <a:ea typeface="Montserrat"/>
                <a:cs typeface="Montserrat"/>
                <a:sym typeface="Montserrat"/>
              </a:rPr>
              <a:t>Pengumpulan data dengan cara melaksanakan metode yang telah direncanakan seperti wawancara, observasi, atau survei.</a:t>
            </a:r>
          </a:p>
          <a:p>
            <a:pPr algn="just" marL="510185" indent="-255093" lvl="1">
              <a:lnSpc>
                <a:spcPts val="3308"/>
              </a:lnSpc>
              <a:buFont typeface="Arial"/>
              <a:buChar char="•"/>
            </a:pPr>
            <a:r>
              <a:rPr lang="en-US" sz="2363">
                <a:solidFill>
                  <a:srgbClr val="FFFFFF"/>
                </a:solidFill>
                <a:latin typeface="Montserrat"/>
                <a:ea typeface="Montserrat"/>
                <a:cs typeface="Montserrat"/>
                <a:sym typeface="Montserrat"/>
              </a:rPr>
              <a:t> Menyimpan data dengan aman, baik dalam bentuk digital maupun fisik.</a:t>
            </a:r>
          </a:p>
          <a:p>
            <a:pPr algn="just" marL="510185" indent="-255093" lvl="1">
              <a:lnSpc>
                <a:spcPts val="3308"/>
              </a:lnSpc>
              <a:buFont typeface="Arial"/>
              <a:buChar char="•"/>
            </a:pPr>
            <a:r>
              <a:rPr lang="en-US" sz="2363">
                <a:solidFill>
                  <a:srgbClr val="FFFFFF"/>
                </a:solidFill>
                <a:latin typeface="Montserrat"/>
                <a:ea typeface="Montserrat"/>
                <a:cs typeface="Montserrat"/>
                <a:sym typeface="Montserrat"/>
              </a:rPr>
              <a:t>Menggunakan teknik kualitatif atau kuantitatif untuk mengolah data dan mendapatkan insight.</a:t>
            </a:r>
          </a:p>
          <a:p>
            <a:pPr algn="just" marL="510185" indent="-255093" lvl="1">
              <a:lnSpc>
                <a:spcPts val="3308"/>
              </a:lnSpc>
              <a:buFont typeface="Arial"/>
              <a:buChar char="•"/>
            </a:pPr>
            <a:r>
              <a:rPr lang="en-US" sz="2363">
                <a:solidFill>
                  <a:srgbClr val="FFFFFF"/>
                </a:solidFill>
                <a:latin typeface="Montserrat"/>
                <a:ea typeface="Montserrat"/>
                <a:cs typeface="Montserrat"/>
                <a:sym typeface="Montserrat"/>
              </a:rPr>
              <a:t>Evaluasi atau Menyimpulkan temuan dan membuat rekomendasi untuk perbaikan desain atau sistem.</a:t>
            </a:r>
          </a:p>
          <a:p>
            <a:pPr algn="just">
              <a:lnSpc>
                <a:spcPts val="3308"/>
              </a:lnSpc>
            </a:pPr>
          </a:p>
        </p:txBody>
      </p:sp>
      <p:sp>
        <p:nvSpPr>
          <p:cNvPr name="TextBox 23" id="23"/>
          <p:cNvSpPr txBox="true"/>
          <p:nvPr/>
        </p:nvSpPr>
        <p:spPr>
          <a:xfrm rot="0">
            <a:off x="11870146" y="2524758"/>
            <a:ext cx="5044722" cy="6781191"/>
          </a:xfrm>
          <a:prstGeom prst="rect">
            <a:avLst/>
          </a:prstGeom>
        </p:spPr>
        <p:txBody>
          <a:bodyPr anchor="t" rtlCol="false" tIns="0" lIns="0" bIns="0" rIns="0">
            <a:spAutoFit/>
          </a:bodyPr>
          <a:lstStyle/>
          <a:p>
            <a:pPr algn="l">
              <a:lnSpc>
                <a:spcPts val="3183"/>
              </a:lnSpc>
            </a:pPr>
            <a:r>
              <a:rPr lang="en-US" sz="2273">
                <a:solidFill>
                  <a:srgbClr val="FFFFFF"/>
                </a:solidFill>
                <a:latin typeface="Montserrat"/>
                <a:ea typeface="Montserrat"/>
                <a:cs typeface="Montserrat"/>
                <a:sym typeface="Montserrat"/>
              </a:rPr>
              <a:t>Dalam pengumpulan data, etika penting untuk melindungi privasi pengguna melalui 3 aspek utama: </a:t>
            </a:r>
          </a:p>
          <a:p>
            <a:pPr algn="l" marL="490955" indent="-245477" lvl="1">
              <a:lnSpc>
                <a:spcPts val="3183"/>
              </a:lnSpc>
              <a:buFont typeface="Arial"/>
              <a:buChar char="•"/>
            </a:pPr>
            <a:r>
              <a:rPr lang="en-US" sz="2273">
                <a:solidFill>
                  <a:srgbClr val="FFFFFF"/>
                </a:solidFill>
                <a:latin typeface="Montserrat"/>
                <a:ea typeface="Montserrat"/>
                <a:cs typeface="Montserrat"/>
                <a:sym typeface="Montserrat"/>
              </a:rPr>
              <a:t>Persetujuan (pengguna diberi tahu dan setuju berpartisipasi), </a:t>
            </a:r>
          </a:p>
          <a:p>
            <a:pPr algn="l" marL="490955" indent="-245477" lvl="1">
              <a:lnSpc>
                <a:spcPts val="3183"/>
              </a:lnSpc>
              <a:buFont typeface="Arial"/>
              <a:buChar char="•"/>
            </a:pPr>
            <a:r>
              <a:rPr lang="en-US" sz="2273">
                <a:solidFill>
                  <a:srgbClr val="FFFFFF"/>
                </a:solidFill>
                <a:latin typeface="Montserrat"/>
                <a:ea typeface="Montserrat"/>
                <a:cs typeface="Montserrat"/>
                <a:sym typeface="Montserrat"/>
              </a:rPr>
              <a:t>Anonimitas (data pengguna dijaga kerahasiaannya), dan </a:t>
            </a:r>
          </a:p>
          <a:p>
            <a:pPr algn="l" marL="490955" indent="-245477" lvl="1">
              <a:lnSpc>
                <a:spcPts val="3183"/>
              </a:lnSpc>
              <a:buFont typeface="Arial"/>
              <a:buChar char="•"/>
            </a:pPr>
            <a:r>
              <a:rPr lang="en-US" sz="2273">
                <a:solidFill>
                  <a:srgbClr val="FFFFFF"/>
                </a:solidFill>
                <a:latin typeface="Montserrat"/>
                <a:ea typeface="Montserrat"/>
                <a:cs typeface="Montserrat"/>
                <a:sym typeface="Montserrat"/>
              </a:rPr>
              <a:t>Transparansi (penggunaan data dijelaskan dengan jujur).</a:t>
            </a:r>
          </a:p>
          <a:p>
            <a:pPr algn="l">
              <a:lnSpc>
                <a:spcPts val="3183"/>
              </a:lnSpc>
            </a:pPr>
            <a:r>
              <a:rPr lang="en-US" sz="2273">
                <a:solidFill>
                  <a:srgbClr val="FFFFFF"/>
                </a:solidFill>
                <a:latin typeface="Montserrat"/>
                <a:ea typeface="Montserrat"/>
                <a:cs typeface="Montserrat"/>
                <a:sym typeface="Montserrat"/>
              </a:rPr>
              <a:t> </a:t>
            </a:r>
          </a:p>
          <a:p>
            <a:pPr algn="l">
              <a:lnSpc>
                <a:spcPts val="3183"/>
              </a:lnSpc>
            </a:pPr>
            <a:r>
              <a:rPr lang="en-US" sz="2273">
                <a:solidFill>
                  <a:srgbClr val="FFFFFF"/>
                </a:solidFill>
                <a:latin typeface="Montserrat"/>
                <a:ea typeface="Montserrat"/>
                <a:cs typeface="Montserrat"/>
                <a:sym typeface="Montserrat"/>
              </a:rPr>
              <a:t>E</a:t>
            </a:r>
            <a:r>
              <a:rPr lang="en-US" sz="2273">
                <a:solidFill>
                  <a:srgbClr val="FFFFFF"/>
                </a:solidFill>
                <a:latin typeface="Montserrat"/>
                <a:ea typeface="Montserrat"/>
                <a:cs typeface="Montserrat"/>
                <a:sym typeface="Montserrat"/>
              </a:rPr>
              <a:t>valuasi dilakukan untuk mengidentifikasi tren atau masalah, yang kemudian digunakan untuk memperbaiki desain produk, sistem, atau antarmuka demi meningkatkan pengalaman pengguna.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651" y="0"/>
            <a:ext cx="19469830" cy="10951779"/>
          </a:xfrm>
          <a:custGeom>
            <a:avLst/>
            <a:gdLst/>
            <a:ahLst/>
            <a:cxnLst/>
            <a:rect r="r" b="b" t="t" l="l"/>
            <a:pathLst>
              <a:path h="10951779" w="19469830">
                <a:moveTo>
                  <a:pt x="0" y="0"/>
                </a:moveTo>
                <a:lnTo>
                  <a:pt x="19469830" y="0"/>
                </a:lnTo>
                <a:lnTo>
                  <a:pt x="19469830" y="10951779"/>
                </a:lnTo>
                <a:lnTo>
                  <a:pt x="0" y="10951779"/>
                </a:lnTo>
                <a:lnTo>
                  <a:pt x="0" y="0"/>
                </a:lnTo>
                <a:close/>
              </a:path>
            </a:pathLst>
          </a:custGeom>
          <a:blipFill>
            <a:blip r:embed="rId2"/>
            <a:stretch>
              <a:fillRect l="0" t="0" r="0" b="0"/>
            </a:stretch>
          </a:blipFill>
        </p:spPr>
      </p:sp>
      <p:sp>
        <p:nvSpPr>
          <p:cNvPr name="Freeform 3" id="3"/>
          <p:cNvSpPr/>
          <p:nvPr/>
        </p:nvSpPr>
        <p:spPr>
          <a:xfrm flipH="false" flipV="false" rot="0">
            <a:off x="-215651" y="-180043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534197" y="-116405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34681" y="0"/>
            <a:ext cx="5228685" cy="5301582"/>
          </a:xfrm>
          <a:custGeom>
            <a:avLst/>
            <a:gdLst/>
            <a:ahLst/>
            <a:cxnLst/>
            <a:rect r="r" b="b" t="t" l="l"/>
            <a:pathLst>
              <a:path h="5301582" w="5228685">
                <a:moveTo>
                  <a:pt x="0" y="0"/>
                </a:moveTo>
                <a:lnTo>
                  <a:pt x="5228684" y="0"/>
                </a:lnTo>
                <a:lnTo>
                  <a:pt x="5228684" y="5301582"/>
                </a:lnTo>
                <a:lnTo>
                  <a:pt x="0" y="53015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71526">
            <a:off x="11737877" y="2203281"/>
            <a:ext cx="6247813" cy="7619284"/>
          </a:xfrm>
          <a:custGeom>
            <a:avLst/>
            <a:gdLst/>
            <a:ahLst/>
            <a:cxnLst/>
            <a:rect r="r" b="b" t="t" l="l"/>
            <a:pathLst>
              <a:path h="7619284" w="6247813">
                <a:moveTo>
                  <a:pt x="0" y="0"/>
                </a:moveTo>
                <a:lnTo>
                  <a:pt x="6247813" y="0"/>
                </a:lnTo>
                <a:lnTo>
                  <a:pt x="6247813" y="7619284"/>
                </a:lnTo>
                <a:lnTo>
                  <a:pt x="0" y="7619284"/>
                </a:lnTo>
                <a:lnTo>
                  <a:pt x="0" y="0"/>
                </a:lnTo>
                <a:close/>
              </a:path>
            </a:pathLst>
          </a:custGeom>
          <a:blipFill>
            <a:blip r:embed="rId7"/>
            <a:stretch>
              <a:fillRect l="0" t="0" r="0" b="0"/>
            </a:stretch>
          </a:blipFill>
        </p:spPr>
      </p:sp>
      <p:sp>
        <p:nvSpPr>
          <p:cNvPr name="Freeform 7" id="7"/>
          <p:cNvSpPr/>
          <p:nvPr/>
        </p:nvSpPr>
        <p:spPr>
          <a:xfrm flipH="false" flipV="false" rot="0">
            <a:off x="-215651" y="6776983"/>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04273" y="3981330"/>
            <a:ext cx="11565316" cy="1494559"/>
          </a:xfrm>
          <a:prstGeom prst="rect">
            <a:avLst/>
          </a:prstGeom>
        </p:spPr>
        <p:txBody>
          <a:bodyPr anchor="t" rtlCol="false" tIns="0" lIns="0" bIns="0" rIns="0">
            <a:spAutoFit/>
          </a:bodyPr>
          <a:lstStyle/>
          <a:p>
            <a:pPr algn="l">
              <a:lnSpc>
                <a:spcPts val="10879"/>
              </a:lnSpc>
            </a:pPr>
            <a:r>
              <a:rPr lang="en-US" sz="12088" spc="-423">
                <a:solidFill>
                  <a:srgbClr val="FBE5EE"/>
                </a:solidFill>
                <a:latin typeface="Intro"/>
                <a:ea typeface="Intro"/>
                <a:cs typeface="Intro"/>
                <a:sym typeface="Intro"/>
              </a:rPr>
              <a:t>KESIMPULAN</a:t>
            </a:r>
          </a:p>
        </p:txBody>
      </p:sp>
      <p:sp>
        <p:nvSpPr>
          <p:cNvPr name="Freeform 9" id="9"/>
          <p:cNvSpPr/>
          <p:nvPr/>
        </p:nvSpPr>
        <p:spPr>
          <a:xfrm flipH="false" flipV="false" rot="0">
            <a:off x="14458259" y="653819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490091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0624" y="-1081967"/>
            <a:ext cx="19569249" cy="12450934"/>
          </a:xfrm>
          <a:custGeom>
            <a:avLst/>
            <a:gdLst/>
            <a:ahLst/>
            <a:cxnLst/>
            <a:rect r="r" b="b" t="t" l="l"/>
            <a:pathLst>
              <a:path h="12450934" w="19569249">
                <a:moveTo>
                  <a:pt x="0" y="0"/>
                </a:moveTo>
                <a:lnTo>
                  <a:pt x="19569248" y="0"/>
                </a:lnTo>
                <a:lnTo>
                  <a:pt x="19569248" y="12450934"/>
                </a:lnTo>
                <a:lnTo>
                  <a:pt x="0" y="12450934"/>
                </a:lnTo>
                <a:lnTo>
                  <a:pt x="0"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8916" y="8057427"/>
            <a:ext cx="4397832" cy="4459145"/>
          </a:xfrm>
          <a:custGeom>
            <a:avLst/>
            <a:gdLst/>
            <a:ahLst/>
            <a:cxnLst/>
            <a:rect r="r" b="b" t="t" l="l"/>
            <a:pathLst>
              <a:path h="4459145" w="4397832">
                <a:moveTo>
                  <a:pt x="0" y="0"/>
                </a:moveTo>
                <a:lnTo>
                  <a:pt x="4397832" y="0"/>
                </a:lnTo>
                <a:lnTo>
                  <a:pt x="4397832" y="4459146"/>
                </a:lnTo>
                <a:lnTo>
                  <a:pt x="0" y="4459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162722" y="1538097"/>
            <a:ext cx="10531618" cy="6940548"/>
            <a:chOff x="0" y="0"/>
            <a:chExt cx="2773759" cy="1827963"/>
          </a:xfrm>
        </p:grpSpPr>
        <p:sp>
          <p:nvSpPr>
            <p:cNvPr name="Freeform 6" id="6"/>
            <p:cNvSpPr/>
            <p:nvPr/>
          </p:nvSpPr>
          <p:spPr>
            <a:xfrm flipH="false" flipV="false" rot="0">
              <a:off x="0" y="0"/>
              <a:ext cx="2773759" cy="1827963"/>
            </a:xfrm>
            <a:custGeom>
              <a:avLst/>
              <a:gdLst/>
              <a:ahLst/>
              <a:cxnLst/>
              <a:rect r="r" b="b" t="t" l="l"/>
              <a:pathLst>
                <a:path h="1827963" w="2773759">
                  <a:moveTo>
                    <a:pt x="37491" y="0"/>
                  </a:moveTo>
                  <a:lnTo>
                    <a:pt x="2736269" y="0"/>
                  </a:lnTo>
                  <a:cubicBezTo>
                    <a:pt x="2746212" y="0"/>
                    <a:pt x="2755748" y="3950"/>
                    <a:pt x="2762779" y="10981"/>
                  </a:cubicBezTo>
                  <a:cubicBezTo>
                    <a:pt x="2769809" y="18012"/>
                    <a:pt x="2773759" y="27548"/>
                    <a:pt x="2773759" y="37491"/>
                  </a:cubicBezTo>
                  <a:lnTo>
                    <a:pt x="2773759" y="1790472"/>
                  </a:lnTo>
                  <a:cubicBezTo>
                    <a:pt x="2773759" y="1800416"/>
                    <a:pt x="2769809" y="1809952"/>
                    <a:pt x="2762779" y="1816983"/>
                  </a:cubicBezTo>
                  <a:cubicBezTo>
                    <a:pt x="2755748" y="1824013"/>
                    <a:pt x="2746212" y="1827963"/>
                    <a:pt x="2736269" y="1827963"/>
                  </a:cubicBezTo>
                  <a:lnTo>
                    <a:pt x="37491" y="1827963"/>
                  </a:lnTo>
                  <a:cubicBezTo>
                    <a:pt x="27548" y="1827963"/>
                    <a:pt x="18012" y="1824013"/>
                    <a:pt x="10981" y="1816983"/>
                  </a:cubicBezTo>
                  <a:cubicBezTo>
                    <a:pt x="3950" y="1809952"/>
                    <a:pt x="0" y="1800416"/>
                    <a:pt x="0" y="1790472"/>
                  </a:cubicBezTo>
                  <a:lnTo>
                    <a:pt x="0" y="37491"/>
                  </a:lnTo>
                  <a:cubicBezTo>
                    <a:pt x="0" y="27548"/>
                    <a:pt x="3950" y="18012"/>
                    <a:pt x="10981" y="10981"/>
                  </a:cubicBezTo>
                  <a:cubicBezTo>
                    <a:pt x="18012" y="3950"/>
                    <a:pt x="27548" y="0"/>
                    <a:pt x="37491" y="0"/>
                  </a:cubicBezTo>
                  <a:close/>
                </a:path>
              </a:pathLst>
            </a:custGeom>
            <a:solidFill>
              <a:srgbClr val="F0C6D8">
                <a:alpha val="64706"/>
              </a:srgbClr>
            </a:solidFill>
          </p:spPr>
        </p:sp>
        <p:sp>
          <p:nvSpPr>
            <p:cNvPr name="TextBox 7" id="7"/>
            <p:cNvSpPr txBox="true"/>
            <p:nvPr/>
          </p:nvSpPr>
          <p:spPr>
            <a:xfrm>
              <a:off x="0" y="-38100"/>
              <a:ext cx="2773759" cy="18660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998686" y="4993243"/>
            <a:ext cx="6874956" cy="6970805"/>
          </a:xfrm>
          <a:custGeom>
            <a:avLst/>
            <a:gdLst/>
            <a:ahLst/>
            <a:cxnLst/>
            <a:rect r="r" b="b" t="t" l="l"/>
            <a:pathLst>
              <a:path h="6970805" w="6874956">
                <a:moveTo>
                  <a:pt x="0" y="0"/>
                </a:moveTo>
                <a:lnTo>
                  <a:pt x="6874956" y="0"/>
                </a:lnTo>
                <a:lnTo>
                  <a:pt x="6874956" y="6970805"/>
                </a:lnTo>
                <a:lnTo>
                  <a:pt x="0" y="6970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119244">
            <a:off x="1517298" y="-1350064"/>
            <a:ext cx="18814982" cy="18814982"/>
          </a:xfrm>
          <a:custGeom>
            <a:avLst/>
            <a:gdLst/>
            <a:ahLst/>
            <a:cxnLst/>
            <a:rect r="r" b="b" t="t" l="l"/>
            <a:pathLst>
              <a:path h="18814982" w="18814982">
                <a:moveTo>
                  <a:pt x="0" y="0"/>
                </a:moveTo>
                <a:lnTo>
                  <a:pt x="18814982" y="0"/>
                </a:lnTo>
                <a:lnTo>
                  <a:pt x="18814982" y="18814982"/>
                </a:lnTo>
                <a:lnTo>
                  <a:pt x="0" y="18814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49975" y="-1408810"/>
            <a:ext cx="5228685" cy="5301582"/>
          </a:xfrm>
          <a:custGeom>
            <a:avLst/>
            <a:gdLst/>
            <a:ahLst/>
            <a:cxnLst/>
            <a:rect r="r" b="b" t="t" l="l"/>
            <a:pathLst>
              <a:path h="5301582" w="5228685">
                <a:moveTo>
                  <a:pt x="0" y="0"/>
                </a:moveTo>
                <a:lnTo>
                  <a:pt x="5228685" y="0"/>
                </a:lnTo>
                <a:lnTo>
                  <a:pt x="5228685" y="5301582"/>
                </a:lnTo>
                <a:lnTo>
                  <a:pt x="0" y="53015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64368" y="1028700"/>
            <a:ext cx="3693033" cy="8229600"/>
          </a:xfrm>
          <a:custGeom>
            <a:avLst/>
            <a:gdLst/>
            <a:ahLst/>
            <a:cxnLst/>
            <a:rect r="r" b="b" t="t" l="l"/>
            <a:pathLst>
              <a:path h="8229600" w="3693033">
                <a:moveTo>
                  <a:pt x="0" y="0"/>
                </a:moveTo>
                <a:lnTo>
                  <a:pt x="3693033" y="0"/>
                </a:lnTo>
                <a:lnTo>
                  <a:pt x="3693033" y="8229600"/>
                </a:lnTo>
                <a:lnTo>
                  <a:pt x="0" y="8229600"/>
                </a:lnTo>
                <a:lnTo>
                  <a:pt x="0" y="0"/>
                </a:lnTo>
                <a:close/>
              </a:path>
            </a:pathLst>
          </a:custGeom>
          <a:blipFill>
            <a:blip r:embed="rId7"/>
            <a:stretch>
              <a:fillRect l="0" t="0" r="0" b="0"/>
            </a:stretch>
          </a:blipFill>
        </p:spPr>
      </p:sp>
      <p:sp>
        <p:nvSpPr>
          <p:cNvPr name="TextBox 12" id="12"/>
          <p:cNvSpPr txBox="true"/>
          <p:nvPr/>
        </p:nvSpPr>
        <p:spPr>
          <a:xfrm rot="0">
            <a:off x="6893153" y="2517923"/>
            <a:ext cx="7632729" cy="911308"/>
          </a:xfrm>
          <a:prstGeom prst="rect">
            <a:avLst/>
          </a:prstGeom>
        </p:spPr>
        <p:txBody>
          <a:bodyPr anchor="t" rtlCol="false" tIns="0" lIns="0" bIns="0" rIns="0">
            <a:spAutoFit/>
          </a:bodyPr>
          <a:lstStyle/>
          <a:p>
            <a:pPr algn="l">
              <a:lnSpc>
                <a:spcPts val="6222"/>
              </a:lnSpc>
            </a:pPr>
            <a:r>
              <a:rPr lang="en-US" sz="7977" spc="-279">
                <a:solidFill>
                  <a:srgbClr val="FBE5EE"/>
                </a:solidFill>
                <a:latin typeface="Intro"/>
                <a:ea typeface="Intro"/>
                <a:cs typeface="Intro"/>
                <a:sym typeface="Intro"/>
              </a:rPr>
              <a:t>KESIMPULAN</a:t>
            </a:r>
          </a:p>
        </p:txBody>
      </p:sp>
      <p:sp>
        <p:nvSpPr>
          <p:cNvPr name="Freeform 13" id="13"/>
          <p:cNvSpPr/>
          <p:nvPr/>
        </p:nvSpPr>
        <p:spPr>
          <a:xfrm flipH="false" flipV="false" rot="0">
            <a:off x="12658538" y="5143500"/>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8"/>
            <a:stretch>
              <a:fillRect l="0" t="0" r="0" b="0"/>
            </a:stretch>
          </a:blipFill>
        </p:spPr>
      </p:sp>
      <p:sp>
        <p:nvSpPr>
          <p:cNvPr name="Freeform 14" id="14"/>
          <p:cNvSpPr/>
          <p:nvPr/>
        </p:nvSpPr>
        <p:spPr>
          <a:xfrm flipH="false" flipV="false" rot="0">
            <a:off x="-7397944" y="-6662466"/>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8"/>
            <a:stretch>
              <a:fillRect l="0" t="0" r="0" b="0"/>
            </a:stretch>
          </a:blipFill>
        </p:spPr>
      </p:sp>
      <p:sp>
        <p:nvSpPr>
          <p:cNvPr name="TextBox 15" id="15"/>
          <p:cNvSpPr txBox="true"/>
          <p:nvPr/>
        </p:nvSpPr>
        <p:spPr>
          <a:xfrm rot="0">
            <a:off x="6993584" y="3588991"/>
            <a:ext cx="8825647" cy="3742934"/>
          </a:xfrm>
          <a:prstGeom prst="rect">
            <a:avLst/>
          </a:prstGeom>
        </p:spPr>
        <p:txBody>
          <a:bodyPr anchor="t" rtlCol="false" tIns="0" lIns="0" bIns="0" rIns="0">
            <a:spAutoFit/>
          </a:bodyPr>
          <a:lstStyle/>
          <a:p>
            <a:pPr algn="just">
              <a:lnSpc>
                <a:spcPts val="3368"/>
              </a:lnSpc>
            </a:pPr>
            <a:r>
              <a:rPr lang="en-US" sz="2405">
                <a:solidFill>
                  <a:srgbClr val="FFFFFF"/>
                </a:solidFill>
                <a:latin typeface="Montserrat"/>
                <a:ea typeface="Montserrat"/>
                <a:cs typeface="Montserrat"/>
                <a:sym typeface="Montserrat"/>
              </a:rPr>
              <a:t>Interaksi manusia-komputer melibatkan aspek kognitif seperti pemrosesan informasi, memori, dan pengambilan keputusan. Desain antarmuka harus sederhana, konsisten, dan responsif terhadap kebutuhan emosional pengguna. Pengumpulan data dari pengguna penting untuk mengidentifikasi masalah dan memperbaiki desain. Dengan memahami cara manusia berpikir, merasa, dan berinteraksi, kita dapat menciptakan sistem yang efektif dan menyenangkan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85765" y="0"/>
            <a:ext cx="22771468" cy="10731054"/>
          </a:xfrm>
          <a:custGeom>
            <a:avLst/>
            <a:gdLst/>
            <a:ahLst/>
            <a:cxnLst/>
            <a:rect r="r" b="b" t="t" l="l"/>
            <a:pathLst>
              <a:path h="10731054" w="22771468">
                <a:moveTo>
                  <a:pt x="0" y="0"/>
                </a:moveTo>
                <a:lnTo>
                  <a:pt x="22771468" y="0"/>
                </a:lnTo>
                <a:lnTo>
                  <a:pt x="22771468" y="10731054"/>
                </a:lnTo>
                <a:lnTo>
                  <a:pt x="0" y="10731054"/>
                </a:lnTo>
                <a:lnTo>
                  <a:pt x="0" y="0"/>
                </a:lnTo>
                <a:close/>
              </a:path>
            </a:pathLst>
          </a:custGeom>
          <a:blipFill>
            <a:blip r:embed="rId2"/>
            <a:stretch>
              <a:fillRect l="0" t="0" r="0" b="0"/>
            </a:stretch>
          </a:blipFill>
        </p:spPr>
      </p:sp>
      <p:sp>
        <p:nvSpPr>
          <p:cNvPr name="Freeform 3" id="3"/>
          <p:cNvSpPr/>
          <p:nvPr/>
        </p:nvSpPr>
        <p:spPr>
          <a:xfrm flipH="false" flipV="false" rot="0">
            <a:off x="0" y="-993647"/>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93017" y="4223813"/>
            <a:ext cx="12203304" cy="1080861"/>
          </a:xfrm>
          <a:prstGeom prst="rect">
            <a:avLst/>
          </a:prstGeom>
        </p:spPr>
        <p:txBody>
          <a:bodyPr anchor="t" rtlCol="false" tIns="0" lIns="0" bIns="0" rIns="0">
            <a:spAutoFit/>
          </a:bodyPr>
          <a:lstStyle/>
          <a:p>
            <a:pPr algn="r">
              <a:lnSpc>
                <a:spcPts val="7539"/>
              </a:lnSpc>
            </a:pPr>
            <a:r>
              <a:rPr lang="en-US" sz="9665" spc="-338">
                <a:solidFill>
                  <a:srgbClr val="FBE5EE"/>
                </a:solidFill>
                <a:latin typeface="Intro"/>
                <a:ea typeface="Intro"/>
                <a:cs typeface="Intro"/>
                <a:sym typeface="Intro"/>
              </a:rPr>
              <a:t>TERIMAKASIH</a:t>
            </a:r>
          </a:p>
        </p:txBody>
      </p:sp>
      <p:sp>
        <p:nvSpPr>
          <p:cNvPr name="Freeform 5" id="5"/>
          <p:cNvSpPr/>
          <p:nvPr/>
        </p:nvSpPr>
        <p:spPr>
          <a:xfrm flipH="false" flipV="false" rot="0">
            <a:off x="-5924963" y="-6662466"/>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5"/>
            <a:stretch>
              <a:fillRect l="0" t="0" r="0" b="0"/>
            </a:stretch>
          </a:blipFill>
        </p:spPr>
      </p:sp>
      <p:sp>
        <p:nvSpPr>
          <p:cNvPr name="Freeform 6" id="6"/>
          <p:cNvSpPr/>
          <p:nvPr/>
        </p:nvSpPr>
        <p:spPr>
          <a:xfrm flipH="false" flipV="false" rot="0">
            <a:off x="11676099" y="4068588"/>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5"/>
            <a:stretch>
              <a:fillRect l="0" t="0" r="0" b="0"/>
            </a:stretch>
          </a:blipFill>
        </p:spPr>
      </p:sp>
      <p:sp>
        <p:nvSpPr>
          <p:cNvPr name="Freeform 7" id="7"/>
          <p:cNvSpPr/>
          <p:nvPr/>
        </p:nvSpPr>
        <p:spPr>
          <a:xfrm flipH="false" flipV="false" rot="0">
            <a:off x="14023614" y="7346554"/>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2928394" y="5194565"/>
            <a:ext cx="6535854" cy="451736"/>
          </a:xfrm>
          <a:prstGeom prst="rect">
            <a:avLst/>
          </a:prstGeom>
        </p:spPr>
        <p:txBody>
          <a:bodyPr anchor="t" rtlCol="false" tIns="0" lIns="0" bIns="0" rIns="0">
            <a:spAutoFit/>
          </a:bodyPr>
          <a:lstStyle/>
          <a:p>
            <a:pPr algn="just">
              <a:lnSpc>
                <a:spcPts val="3719"/>
              </a:lnSpc>
            </a:pPr>
            <a:r>
              <a:rPr lang="en-US" sz="2656">
                <a:solidFill>
                  <a:srgbClr val="FFFFFF"/>
                </a:solidFill>
                <a:latin typeface="Montserrat"/>
                <a:ea typeface="Montserrat"/>
                <a:cs typeface="Montserrat"/>
                <a:sym typeface="Montserrat"/>
              </a:rPr>
              <a:t>Oleh kelompok - 4</a:t>
            </a:r>
          </a:p>
        </p:txBody>
      </p:sp>
      <p:sp>
        <p:nvSpPr>
          <p:cNvPr name="Freeform 9" id="9"/>
          <p:cNvSpPr/>
          <p:nvPr/>
        </p:nvSpPr>
        <p:spPr>
          <a:xfrm flipH="false" flipV="false" rot="0">
            <a:off x="612629" y="1189873"/>
            <a:ext cx="7087743" cy="8229600"/>
          </a:xfrm>
          <a:custGeom>
            <a:avLst/>
            <a:gdLst/>
            <a:ahLst/>
            <a:cxnLst/>
            <a:rect r="r" b="b" t="t" l="l"/>
            <a:pathLst>
              <a:path h="8229600" w="7087743">
                <a:moveTo>
                  <a:pt x="0" y="0"/>
                </a:moveTo>
                <a:lnTo>
                  <a:pt x="7087743" y="0"/>
                </a:lnTo>
                <a:lnTo>
                  <a:pt x="708774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1247311" y="9163238"/>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651" y="0"/>
            <a:ext cx="19469830" cy="10951779"/>
          </a:xfrm>
          <a:custGeom>
            <a:avLst/>
            <a:gdLst/>
            <a:ahLst/>
            <a:cxnLst/>
            <a:rect r="r" b="b" t="t" l="l"/>
            <a:pathLst>
              <a:path h="10951779" w="19469830">
                <a:moveTo>
                  <a:pt x="0" y="0"/>
                </a:moveTo>
                <a:lnTo>
                  <a:pt x="19469830" y="0"/>
                </a:lnTo>
                <a:lnTo>
                  <a:pt x="19469830" y="10951779"/>
                </a:lnTo>
                <a:lnTo>
                  <a:pt x="0" y="10951779"/>
                </a:lnTo>
                <a:lnTo>
                  <a:pt x="0" y="0"/>
                </a:lnTo>
                <a:close/>
              </a:path>
            </a:pathLst>
          </a:custGeom>
          <a:blipFill>
            <a:blip r:embed="rId2"/>
            <a:stretch>
              <a:fillRect l="0" t="0" r="0" b="0"/>
            </a:stretch>
          </a:blipFill>
        </p:spPr>
      </p:sp>
      <p:sp>
        <p:nvSpPr>
          <p:cNvPr name="Freeform 3" id="3"/>
          <p:cNvSpPr/>
          <p:nvPr/>
        </p:nvSpPr>
        <p:spPr>
          <a:xfrm flipH="false" flipV="false" rot="0">
            <a:off x="-215651" y="-180043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534197" y="-116405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34681" y="0"/>
            <a:ext cx="5228685" cy="5301582"/>
          </a:xfrm>
          <a:custGeom>
            <a:avLst/>
            <a:gdLst/>
            <a:ahLst/>
            <a:cxnLst/>
            <a:rect r="r" b="b" t="t" l="l"/>
            <a:pathLst>
              <a:path h="5301582" w="5228685">
                <a:moveTo>
                  <a:pt x="0" y="0"/>
                </a:moveTo>
                <a:lnTo>
                  <a:pt x="5228684" y="0"/>
                </a:lnTo>
                <a:lnTo>
                  <a:pt x="5228684" y="5301582"/>
                </a:lnTo>
                <a:lnTo>
                  <a:pt x="0" y="53015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71526">
            <a:off x="11334353" y="2001490"/>
            <a:ext cx="6247813" cy="7619284"/>
          </a:xfrm>
          <a:custGeom>
            <a:avLst/>
            <a:gdLst/>
            <a:ahLst/>
            <a:cxnLst/>
            <a:rect r="r" b="b" t="t" l="l"/>
            <a:pathLst>
              <a:path h="7619284" w="6247813">
                <a:moveTo>
                  <a:pt x="0" y="0"/>
                </a:moveTo>
                <a:lnTo>
                  <a:pt x="6247813" y="0"/>
                </a:lnTo>
                <a:lnTo>
                  <a:pt x="6247813" y="7619284"/>
                </a:lnTo>
                <a:lnTo>
                  <a:pt x="0" y="7619284"/>
                </a:lnTo>
                <a:lnTo>
                  <a:pt x="0" y="0"/>
                </a:lnTo>
                <a:close/>
              </a:path>
            </a:pathLst>
          </a:custGeom>
          <a:blipFill>
            <a:blip r:embed="rId7"/>
            <a:stretch>
              <a:fillRect l="0" t="0" r="0" b="0"/>
            </a:stretch>
          </a:blipFill>
        </p:spPr>
      </p:sp>
      <p:sp>
        <p:nvSpPr>
          <p:cNvPr name="Freeform 7" id="7"/>
          <p:cNvSpPr/>
          <p:nvPr/>
        </p:nvSpPr>
        <p:spPr>
          <a:xfrm flipH="false" flipV="false" rot="0">
            <a:off x="-215651" y="6776983"/>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52956" y="4144112"/>
            <a:ext cx="10562482" cy="1238249"/>
          </a:xfrm>
          <a:prstGeom prst="rect">
            <a:avLst/>
          </a:prstGeom>
        </p:spPr>
        <p:txBody>
          <a:bodyPr anchor="t" rtlCol="false" tIns="0" lIns="0" bIns="0" rIns="0">
            <a:spAutoFit/>
          </a:bodyPr>
          <a:lstStyle/>
          <a:p>
            <a:pPr algn="r">
              <a:lnSpc>
                <a:spcPts val="8999"/>
              </a:lnSpc>
            </a:pPr>
            <a:r>
              <a:rPr lang="en-US" sz="9999" spc="-349">
                <a:solidFill>
                  <a:srgbClr val="FBE5EE"/>
                </a:solidFill>
                <a:latin typeface="Intro"/>
                <a:ea typeface="Intro"/>
                <a:cs typeface="Intro"/>
                <a:sym typeface="Intro"/>
              </a:rPr>
              <a:t>PENDAHULUAN</a:t>
            </a:r>
          </a:p>
        </p:txBody>
      </p:sp>
      <p:sp>
        <p:nvSpPr>
          <p:cNvPr name="Freeform 9" id="9"/>
          <p:cNvSpPr/>
          <p:nvPr/>
        </p:nvSpPr>
        <p:spPr>
          <a:xfrm flipH="false" flipV="false" rot="0">
            <a:off x="14458259" y="653819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490091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04989" y="-1324156"/>
            <a:ext cx="20892989" cy="12199356"/>
          </a:xfrm>
          <a:custGeom>
            <a:avLst/>
            <a:gdLst/>
            <a:ahLst/>
            <a:cxnLst/>
            <a:rect r="r" b="b" t="t" l="l"/>
            <a:pathLst>
              <a:path h="12199356" w="20892989">
                <a:moveTo>
                  <a:pt x="0" y="0"/>
                </a:moveTo>
                <a:lnTo>
                  <a:pt x="20892989" y="0"/>
                </a:lnTo>
                <a:lnTo>
                  <a:pt x="20892989" y="12199356"/>
                </a:lnTo>
                <a:lnTo>
                  <a:pt x="0" y="12199356"/>
                </a:lnTo>
                <a:lnTo>
                  <a:pt x="0" y="0"/>
                </a:lnTo>
                <a:close/>
              </a:path>
            </a:pathLst>
          </a:custGeom>
          <a:blipFill>
            <a:blip r:embed="rId2"/>
            <a:stretch>
              <a:fillRect l="0" t="-7052" r="0" b="-7052"/>
            </a:stretch>
          </a:blipFill>
        </p:spPr>
      </p:sp>
      <p:sp>
        <p:nvSpPr>
          <p:cNvPr name="Freeform 3" id="3"/>
          <p:cNvSpPr/>
          <p:nvPr/>
        </p:nvSpPr>
        <p:spPr>
          <a:xfrm flipH="false" flipV="false" rot="0">
            <a:off x="13855706"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008103"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800000">
            <a:off x="7351201" y="-1650411"/>
            <a:ext cx="13279897" cy="13279897"/>
          </a:xfrm>
          <a:custGeom>
            <a:avLst/>
            <a:gdLst/>
            <a:ahLst/>
            <a:cxnLst/>
            <a:rect r="r" b="b" t="t" l="l"/>
            <a:pathLst>
              <a:path h="13279897" w="13279897">
                <a:moveTo>
                  <a:pt x="0" y="0"/>
                </a:moveTo>
                <a:lnTo>
                  <a:pt x="13279898" y="0"/>
                </a:lnTo>
                <a:lnTo>
                  <a:pt x="13279898" y="13279897"/>
                </a:lnTo>
                <a:lnTo>
                  <a:pt x="0" y="13279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004326" y="625936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14635716" y="-387601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TextBox 8" id="8"/>
          <p:cNvSpPr txBox="true"/>
          <p:nvPr/>
        </p:nvSpPr>
        <p:spPr>
          <a:xfrm rot="0">
            <a:off x="1815654" y="3725878"/>
            <a:ext cx="7757922" cy="1374775"/>
          </a:xfrm>
          <a:prstGeom prst="rect">
            <a:avLst/>
          </a:prstGeom>
        </p:spPr>
        <p:txBody>
          <a:bodyPr anchor="t" rtlCol="false" tIns="0" lIns="0" bIns="0" rIns="0">
            <a:spAutoFit/>
          </a:bodyPr>
          <a:lstStyle/>
          <a:p>
            <a:pPr algn="l" marL="863599" indent="-431800" lvl="1">
              <a:lnSpc>
                <a:spcPts val="5599"/>
              </a:lnSpc>
              <a:buFont typeface="Arial"/>
              <a:buChar char="•"/>
            </a:pPr>
            <a:r>
              <a:rPr lang="en-US" b="true" sz="3999">
                <a:solidFill>
                  <a:srgbClr val="FBE5EE"/>
                </a:solidFill>
                <a:latin typeface="Montserrat Bold"/>
                <a:ea typeface="Montserrat Bold"/>
                <a:cs typeface="Montserrat Bold"/>
                <a:sym typeface="Montserrat Bold"/>
              </a:rPr>
              <a:t>Cognitive Aspect &amp; Cognitive Framework</a:t>
            </a:r>
          </a:p>
        </p:txBody>
      </p:sp>
      <p:sp>
        <p:nvSpPr>
          <p:cNvPr name="TextBox 9" id="9"/>
          <p:cNvSpPr txBox="true"/>
          <p:nvPr/>
        </p:nvSpPr>
        <p:spPr>
          <a:xfrm rot="0">
            <a:off x="2162818" y="1876077"/>
            <a:ext cx="7951277" cy="1373333"/>
          </a:xfrm>
          <a:prstGeom prst="rect">
            <a:avLst/>
          </a:prstGeom>
        </p:spPr>
        <p:txBody>
          <a:bodyPr anchor="t" rtlCol="false" tIns="0" lIns="0" bIns="0" rIns="0">
            <a:spAutoFit/>
          </a:bodyPr>
          <a:lstStyle/>
          <a:p>
            <a:pPr algn="l">
              <a:lnSpc>
                <a:spcPts val="9935"/>
              </a:lnSpc>
            </a:pPr>
            <a:r>
              <a:rPr lang="en-US" sz="11039" spc="-386">
                <a:solidFill>
                  <a:srgbClr val="FBE5EE"/>
                </a:solidFill>
                <a:latin typeface="Intro"/>
                <a:ea typeface="Intro"/>
                <a:cs typeface="Intro"/>
                <a:sym typeface="Intro"/>
              </a:rPr>
              <a:t>DAFTAR </a:t>
            </a:r>
            <a:r>
              <a:rPr lang="en-US" sz="11039" spc="-386">
                <a:solidFill>
                  <a:srgbClr val="FBE5EE"/>
                </a:solidFill>
                <a:latin typeface="Intro"/>
                <a:ea typeface="Intro"/>
                <a:cs typeface="Intro"/>
                <a:sym typeface="Intro"/>
              </a:rPr>
              <a:t>ISI</a:t>
            </a:r>
          </a:p>
        </p:txBody>
      </p:sp>
      <p:sp>
        <p:nvSpPr>
          <p:cNvPr name="Freeform 10" id="10"/>
          <p:cNvSpPr/>
          <p:nvPr/>
        </p:nvSpPr>
        <p:spPr>
          <a:xfrm flipH="false" flipV="false" rot="571526">
            <a:off x="10836770" y="1693049"/>
            <a:ext cx="5658740" cy="6900902"/>
          </a:xfrm>
          <a:custGeom>
            <a:avLst/>
            <a:gdLst/>
            <a:ahLst/>
            <a:cxnLst/>
            <a:rect r="r" b="b" t="t" l="l"/>
            <a:pathLst>
              <a:path h="6900902" w="5658740">
                <a:moveTo>
                  <a:pt x="0" y="0"/>
                </a:moveTo>
                <a:lnTo>
                  <a:pt x="5658740" y="0"/>
                </a:lnTo>
                <a:lnTo>
                  <a:pt x="5658740" y="6900902"/>
                </a:lnTo>
                <a:lnTo>
                  <a:pt x="0" y="6900902"/>
                </a:lnTo>
                <a:lnTo>
                  <a:pt x="0" y="0"/>
                </a:lnTo>
                <a:close/>
              </a:path>
            </a:pathLst>
          </a:custGeom>
          <a:blipFill>
            <a:blip r:embed="rId8"/>
            <a:stretch>
              <a:fillRect l="0" t="0" r="0" b="0"/>
            </a:stretch>
          </a:blipFill>
        </p:spPr>
      </p:sp>
      <p:sp>
        <p:nvSpPr>
          <p:cNvPr name="TextBox 11" id="11"/>
          <p:cNvSpPr txBox="true"/>
          <p:nvPr/>
        </p:nvSpPr>
        <p:spPr>
          <a:xfrm rot="0">
            <a:off x="1815654" y="5401956"/>
            <a:ext cx="7757922" cy="1374775"/>
          </a:xfrm>
          <a:prstGeom prst="rect">
            <a:avLst/>
          </a:prstGeom>
        </p:spPr>
        <p:txBody>
          <a:bodyPr anchor="t" rtlCol="false" tIns="0" lIns="0" bIns="0" rIns="0">
            <a:spAutoFit/>
          </a:bodyPr>
          <a:lstStyle/>
          <a:p>
            <a:pPr algn="l" marL="863599" indent="-431800" lvl="1">
              <a:lnSpc>
                <a:spcPts val="5599"/>
              </a:lnSpc>
              <a:buFont typeface="Arial"/>
              <a:buChar char="•"/>
            </a:pPr>
            <a:r>
              <a:rPr lang="en-US" b="true" sz="3999">
                <a:solidFill>
                  <a:srgbClr val="FBE5EE"/>
                </a:solidFill>
                <a:latin typeface="Montserrat Bold"/>
                <a:ea typeface="Montserrat Bold"/>
                <a:cs typeface="Montserrat Bold"/>
                <a:sym typeface="Montserrat Bold"/>
              </a:rPr>
              <a:t>Interaksi Sosial &amp; Interaksi Emosional</a:t>
            </a:r>
          </a:p>
        </p:txBody>
      </p:sp>
      <p:sp>
        <p:nvSpPr>
          <p:cNvPr name="TextBox 12" id="12"/>
          <p:cNvSpPr txBox="true"/>
          <p:nvPr/>
        </p:nvSpPr>
        <p:spPr>
          <a:xfrm rot="0">
            <a:off x="1815654" y="7081531"/>
            <a:ext cx="7757922" cy="669925"/>
          </a:xfrm>
          <a:prstGeom prst="rect">
            <a:avLst/>
          </a:prstGeom>
        </p:spPr>
        <p:txBody>
          <a:bodyPr anchor="t" rtlCol="false" tIns="0" lIns="0" bIns="0" rIns="0">
            <a:spAutoFit/>
          </a:bodyPr>
          <a:lstStyle/>
          <a:p>
            <a:pPr algn="l" marL="863599" indent="-431800" lvl="1">
              <a:lnSpc>
                <a:spcPts val="5599"/>
              </a:lnSpc>
              <a:buFont typeface="Arial"/>
              <a:buChar char="•"/>
            </a:pPr>
            <a:r>
              <a:rPr lang="en-US" b="true" sz="3999">
                <a:solidFill>
                  <a:srgbClr val="FBE5EE"/>
                </a:solidFill>
                <a:latin typeface="Montserrat Bold"/>
                <a:ea typeface="Montserrat Bold"/>
                <a:cs typeface="Montserrat Bold"/>
                <a:sym typeface="Montserrat Bold"/>
              </a:rPr>
              <a:t>Interface (Antarmuka)</a:t>
            </a:r>
          </a:p>
        </p:txBody>
      </p:sp>
      <p:sp>
        <p:nvSpPr>
          <p:cNvPr name="TextBox 13" id="13"/>
          <p:cNvSpPr txBox="true"/>
          <p:nvPr/>
        </p:nvSpPr>
        <p:spPr>
          <a:xfrm rot="0">
            <a:off x="1815654" y="8056256"/>
            <a:ext cx="7757922" cy="669925"/>
          </a:xfrm>
          <a:prstGeom prst="rect">
            <a:avLst/>
          </a:prstGeom>
        </p:spPr>
        <p:txBody>
          <a:bodyPr anchor="t" rtlCol="false" tIns="0" lIns="0" bIns="0" rIns="0">
            <a:spAutoFit/>
          </a:bodyPr>
          <a:lstStyle/>
          <a:p>
            <a:pPr algn="l" marL="863599" indent="-431800" lvl="1">
              <a:lnSpc>
                <a:spcPts val="5599"/>
              </a:lnSpc>
              <a:buFont typeface="Arial"/>
              <a:buChar char="•"/>
            </a:pPr>
            <a:r>
              <a:rPr lang="en-US" b="true" sz="3999">
                <a:solidFill>
                  <a:srgbClr val="FBE5EE"/>
                </a:solidFill>
                <a:latin typeface="Montserrat Bold"/>
                <a:ea typeface="Montserrat Bold"/>
                <a:cs typeface="Montserrat Bold"/>
                <a:sym typeface="Montserrat Bold"/>
              </a:rPr>
              <a:t>Data Gathering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1028700"/>
            <a:ext cx="7087743" cy="8229600"/>
          </a:xfrm>
          <a:custGeom>
            <a:avLst/>
            <a:gdLst/>
            <a:ahLst/>
            <a:cxnLst/>
            <a:rect r="r" b="b" t="t" l="l"/>
            <a:pathLst>
              <a:path h="8229600" w="7087743">
                <a:moveTo>
                  <a:pt x="0" y="0"/>
                </a:moveTo>
                <a:lnTo>
                  <a:pt x="7087743" y="0"/>
                </a:lnTo>
                <a:lnTo>
                  <a:pt x="7087743" y="8229600"/>
                </a:lnTo>
                <a:lnTo>
                  <a:pt x="0" y="8229600"/>
                </a:lnTo>
                <a:lnTo>
                  <a:pt x="0" y="0"/>
                </a:lnTo>
                <a:close/>
              </a:path>
            </a:pathLst>
          </a:custGeom>
          <a:blipFill>
            <a:blip r:embed="rId7"/>
            <a:stretch>
              <a:fillRect l="0" t="0" r="0" b="0"/>
            </a:stretch>
          </a:blipFill>
          <a:ln cap="sq">
            <a:noFill/>
            <a:prstDash val="solid"/>
            <a:miter/>
          </a:ln>
        </p:spPr>
      </p:sp>
      <p:grpSp>
        <p:nvGrpSpPr>
          <p:cNvPr name="Group 6" id="6"/>
          <p:cNvGrpSpPr/>
          <p:nvPr/>
        </p:nvGrpSpPr>
        <p:grpSpPr>
          <a:xfrm rot="0">
            <a:off x="8568922" y="1028700"/>
            <a:ext cx="9120797" cy="7426152"/>
            <a:chOff x="0" y="0"/>
            <a:chExt cx="2402185" cy="1955859"/>
          </a:xfrm>
        </p:grpSpPr>
        <p:sp>
          <p:nvSpPr>
            <p:cNvPr name="Freeform 7" id="7"/>
            <p:cNvSpPr/>
            <p:nvPr/>
          </p:nvSpPr>
          <p:spPr>
            <a:xfrm flipH="false" flipV="false" rot="0">
              <a:off x="0" y="0"/>
              <a:ext cx="2402185" cy="1955859"/>
            </a:xfrm>
            <a:custGeom>
              <a:avLst/>
              <a:gdLst/>
              <a:ahLst/>
              <a:cxnLst/>
              <a:rect r="r" b="b" t="t" l="l"/>
              <a:pathLst>
                <a:path h="1955859" w="2402185">
                  <a:moveTo>
                    <a:pt x="63662" y="0"/>
                  </a:moveTo>
                  <a:lnTo>
                    <a:pt x="2338524" y="0"/>
                  </a:lnTo>
                  <a:cubicBezTo>
                    <a:pt x="2355408" y="0"/>
                    <a:pt x="2371600" y="6707"/>
                    <a:pt x="2383539" y="18646"/>
                  </a:cubicBezTo>
                  <a:cubicBezTo>
                    <a:pt x="2395478" y="30585"/>
                    <a:pt x="2402185" y="46777"/>
                    <a:pt x="2402185" y="63662"/>
                  </a:cubicBezTo>
                  <a:lnTo>
                    <a:pt x="2402185" y="1892197"/>
                  </a:lnTo>
                  <a:cubicBezTo>
                    <a:pt x="2402185" y="1909082"/>
                    <a:pt x="2395478" y="1925274"/>
                    <a:pt x="2383539" y="1937213"/>
                  </a:cubicBezTo>
                  <a:cubicBezTo>
                    <a:pt x="2371600" y="1949152"/>
                    <a:pt x="2355408" y="1955859"/>
                    <a:pt x="2338524" y="1955859"/>
                  </a:cubicBezTo>
                  <a:lnTo>
                    <a:pt x="63662" y="1955859"/>
                  </a:lnTo>
                  <a:cubicBezTo>
                    <a:pt x="46777" y="1955859"/>
                    <a:pt x="30585" y="1949152"/>
                    <a:pt x="18646" y="1937213"/>
                  </a:cubicBezTo>
                  <a:cubicBezTo>
                    <a:pt x="6707" y="1925274"/>
                    <a:pt x="0" y="1909082"/>
                    <a:pt x="0" y="1892197"/>
                  </a:cubicBezTo>
                  <a:lnTo>
                    <a:pt x="0" y="63662"/>
                  </a:lnTo>
                  <a:cubicBezTo>
                    <a:pt x="0" y="46777"/>
                    <a:pt x="6707" y="30585"/>
                    <a:pt x="18646" y="18646"/>
                  </a:cubicBezTo>
                  <a:cubicBezTo>
                    <a:pt x="30585" y="6707"/>
                    <a:pt x="46777" y="0"/>
                    <a:pt x="63662" y="0"/>
                  </a:cubicBezTo>
                  <a:close/>
                </a:path>
              </a:pathLst>
            </a:custGeom>
            <a:solidFill>
              <a:srgbClr val="11083C">
                <a:alpha val="86667"/>
              </a:srgbClr>
            </a:solidFill>
          </p:spPr>
        </p:sp>
        <p:sp>
          <p:nvSpPr>
            <p:cNvPr name="TextBox 8" id="8"/>
            <p:cNvSpPr txBox="true"/>
            <p:nvPr/>
          </p:nvSpPr>
          <p:spPr>
            <a:xfrm>
              <a:off x="0" y="-38100"/>
              <a:ext cx="2402185" cy="199395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625534"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8"/>
            <a:stretch>
              <a:fillRect l="0" t="0" r="0" b="0"/>
            </a:stretch>
          </a:blipFill>
        </p:spPr>
      </p:sp>
      <p:sp>
        <p:nvSpPr>
          <p:cNvPr name="Freeform 10" id="10"/>
          <p:cNvSpPr/>
          <p:nvPr/>
        </p:nvSpPr>
        <p:spPr>
          <a:xfrm flipH="false" flipV="false" rot="0">
            <a:off x="-7039262" y="-7078537"/>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8"/>
            <a:stretch>
              <a:fillRect l="0" t="0" r="0" b="0"/>
            </a:stretch>
          </a:blipFill>
        </p:spPr>
      </p:sp>
      <p:sp>
        <p:nvSpPr>
          <p:cNvPr name="TextBox 11" id="11"/>
          <p:cNvSpPr txBox="true"/>
          <p:nvPr/>
        </p:nvSpPr>
        <p:spPr>
          <a:xfrm rot="0">
            <a:off x="9144000" y="1696704"/>
            <a:ext cx="6126305" cy="697209"/>
          </a:xfrm>
          <a:prstGeom prst="rect">
            <a:avLst/>
          </a:prstGeom>
        </p:spPr>
        <p:txBody>
          <a:bodyPr anchor="t" rtlCol="false" tIns="0" lIns="0" bIns="0" rIns="0">
            <a:spAutoFit/>
          </a:bodyPr>
          <a:lstStyle/>
          <a:p>
            <a:pPr algn="l">
              <a:lnSpc>
                <a:spcPts val="5213"/>
              </a:lnSpc>
            </a:pPr>
            <a:r>
              <a:rPr lang="en-US" sz="5213" spc="-182">
                <a:solidFill>
                  <a:srgbClr val="FBE5EE"/>
                </a:solidFill>
                <a:latin typeface="Intro"/>
                <a:ea typeface="Intro"/>
                <a:cs typeface="Intro"/>
                <a:sym typeface="Intro"/>
              </a:rPr>
              <a:t>LATAR BELAKANG</a:t>
            </a:r>
          </a:p>
        </p:txBody>
      </p:sp>
      <p:sp>
        <p:nvSpPr>
          <p:cNvPr name="TextBox 12" id="12"/>
          <p:cNvSpPr txBox="true"/>
          <p:nvPr/>
        </p:nvSpPr>
        <p:spPr>
          <a:xfrm rot="0">
            <a:off x="-4149195" y="15093882"/>
            <a:ext cx="38477982" cy="604625"/>
          </a:xfrm>
          <a:prstGeom prst="rect">
            <a:avLst/>
          </a:prstGeom>
        </p:spPr>
        <p:txBody>
          <a:bodyPr anchor="t" rtlCol="false" tIns="0" lIns="0" bIns="0" rIns="0">
            <a:spAutoFit/>
          </a:bodyPr>
          <a:lstStyle/>
          <a:p>
            <a:pPr algn="l" marL="721613" indent="-360807" lvl="1">
              <a:lnSpc>
                <a:spcPts val="5013"/>
              </a:lnSpc>
              <a:buFont typeface="Arial"/>
              <a:buChar char="•"/>
            </a:pPr>
            <a:r>
              <a:rPr lang="en-US" sz="3342">
                <a:solidFill>
                  <a:srgbClr val="FFFFFF"/>
                </a:solidFill>
                <a:latin typeface="Montserrat"/>
                <a:ea typeface="Montserrat"/>
                <a:cs typeface="Montserrat"/>
                <a:sym typeface="Montserrat"/>
              </a:rPr>
              <a:t>Kompleksitas Teknologi dan Kebutuhan Pengguna</a:t>
            </a:r>
          </a:p>
          <a:p>
            <a:pPr algn="l" marL="721613" indent="-360807" lvl="1">
              <a:lnSpc>
                <a:spcPts val="5013"/>
              </a:lnSpc>
              <a:buFont typeface="Arial"/>
              <a:buChar char="•"/>
            </a:pPr>
            <a:r>
              <a:rPr lang="en-US" sz="3342">
                <a:solidFill>
                  <a:srgbClr val="FFFFFF"/>
                </a:solidFill>
                <a:latin typeface="Montserrat"/>
                <a:ea typeface="Montserrat"/>
                <a:cs typeface="Montserrat"/>
                <a:sym typeface="Montserrat"/>
              </a:rPr>
              <a:t>Tantangan Kognitif</a:t>
            </a:r>
          </a:p>
          <a:p>
            <a:pPr algn="l" marL="721613" indent="-360807" lvl="1">
              <a:lnSpc>
                <a:spcPts val="5013"/>
              </a:lnSpc>
              <a:buFont typeface="Arial"/>
              <a:buChar char="•"/>
            </a:pPr>
            <a:r>
              <a:rPr lang="en-US" sz="3342">
                <a:solidFill>
                  <a:srgbClr val="FFFFFF"/>
                </a:solidFill>
                <a:latin typeface="Montserrat"/>
                <a:ea typeface="Montserrat"/>
                <a:cs typeface="Montserrat"/>
                <a:sym typeface="Montserrat"/>
              </a:rPr>
              <a:t>Keragaman Pengguna</a:t>
            </a:r>
          </a:p>
          <a:p>
            <a:pPr algn="l" marL="721613" indent="-360807" lvl="1">
              <a:lnSpc>
                <a:spcPts val="5013"/>
              </a:lnSpc>
              <a:buFont typeface="Arial"/>
              <a:buChar char="•"/>
            </a:pPr>
            <a:r>
              <a:rPr lang="en-US" sz="3342">
                <a:solidFill>
                  <a:srgbClr val="FFFFFF"/>
                </a:solidFill>
                <a:latin typeface="Montserrat"/>
                <a:ea typeface="Montserrat"/>
                <a:cs typeface="Montserrat"/>
                <a:sym typeface="Montserrat"/>
              </a:rPr>
              <a:t>Pendekatan Human Computer Interaction (HCI)</a:t>
            </a:r>
          </a:p>
          <a:p>
            <a:pPr algn="l" marL="721613" indent="-360807" lvl="1">
              <a:lnSpc>
                <a:spcPts val="5013"/>
              </a:lnSpc>
              <a:buFont typeface="Arial"/>
              <a:buChar char="•"/>
            </a:pPr>
            <a:r>
              <a:rPr lang="en-US" sz="3342">
                <a:solidFill>
                  <a:srgbClr val="FFFFFF"/>
                </a:solidFill>
                <a:latin typeface="Montserrat"/>
                <a:ea typeface="Montserrat"/>
                <a:cs typeface="Montserrat"/>
                <a:sym typeface="Montserrat"/>
              </a:rPr>
              <a:t>Optimalisasi Pengalaman Pengguna</a:t>
            </a:r>
          </a:p>
        </p:txBody>
      </p:sp>
      <p:sp>
        <p:nvSpPr>
          <p:cNvPr name="TextBox 13" id="13"/>
          <p:cNvSpPr txBox="true"/>
          <p:nvPr/>
        </p:nvSpPr>
        <p:spPr>
          <a:xfrm rot="0">
            <a:off x="8702272" y="2355813"/>
            <a:ext cx="8380962" cy="5020811"/>
          </a:xfrm>
          <a:prstGeom prst="rect">
            <a:avLst/>
          </a:prstGeom>
        </p:spPr>
        <p:txBody>
          <a:bodyPr anchor="t" rtlCol="false" tIns="0" lIns="0" bIns="0" rIns="0">
            <a:spAutoFit/>
          </a:bodyPr>
          <a:lstStyle/>
          <a:p>
            <a:pPr algn="just">
              <a:lnSpc>
                <a:spcPts val="3357"/>
              </a:lnSpc>
            </a:pPr>
          </a:p>
          <a:p>
            <a:pPr algn="just" marL="517763" indent="-258881" lvl="1">
              <a:lnSpc>
                <a:spcPts val="3357"/>
              </a:lnSpc>
              <a:buFont typeface="Arial"/>
              <a:buChar char="•"/>
            </a:pPr>
            <a:r>
              <a:rPr lang="en-US" b="true" sz="2398">
                <a:solidFill>
                  <a:srgbClr val="FBE5EE"/>
                </a:solidFill>
                <a:latin typeface="Montserrat Bold"/>
                <a:ea typeface="Montserrat Bold"/>
                <a:cs typeface="Montserrat Bold"/>
                <a:sym typeface="Montserrat Bold"/>
              </a:rPr>
              <a:t>Teknologi Berkembang Pesat :</a:t>
            </a:r>
            <a:r>
              <a:rPr lang="en-US" sz="2398">
                <a:solidFill>
                  <a:srgbClr val="FBE5EE"/>
                </a:solidFill>
                <a:latin typeface="Montserrat"/>
                <a:ea typeface="Montserrat"/>
                <a:cs typeface="Montserrat"/>
                <a:sym typeface="Montserrat"/>
              </a:rPr>
              <a:t> Interaksi manusia dengan komputer semakin kompleks.</a:t>
            </a:r>
          </a:p>
          <a:p>
            <a:pPr algn="just" marL="517763" indent="-258881" lvl="1">
              <a:lnSpc>
                <a:spcPts val="3357"/>
              </a:lnSpc>
              <a:buFont typeface="Arial"/>
              <a:buChar char="•"/>
            </a:pPr>
            <a:r>
              <a:rPr lang="en-US" b="true" sz="2398">
                <a:solidFill>
                  <a:srgbClr val="FBE5EE"/>
                </a:solidFill>
                <a:latin typeface="Montserrat Bold"/>
                <a:ea typeface="Montserrat Bold"/>
                <a:cs typeface="Montserrat Bold"/>
                <a:sym typeface="Montserrat Bold"/>
              </a:rPr>
              <a:t>Adaptasi Pengguna : </a:t>
            </a:r>
            <a:r>
              <a:rPr lang="en-US" sz="2398">
                <a:solidFill>
                  <a:srgbClr val="FBE5EE"/>
                </a:solidFill>
                <a:latin typeface="Montserrat"/>
                <a:ea typeface="Montserrat"/>
                <a:cs typeface="Montserrat"/>
                <a:sym typeface="Montserrat"/>
              </a:rPr>
              <a:t>Pengguna harus cepat beradaptasi dengan perubahan teknologi.</a:t>
            </a:r>
          </a:p>
          <a:p>
            <a:pPr algn="just" marL="517763" indent="-258881" lvl="1">
              <a:lnSpc>
                <a:spcPts val="3357"/>
              </a:lnSpc>
              <a:buFont typeface="Arial"/>
              <a:buChar char="•"/>
            </a:pPr>
            <a:r>
              <a:rPr lang="en-US" b="true" sz="2398">
                <a:solidFill>
                  <a:srgbClr val="FBE5EE"/>
                </a:solidFill>
                <a:latin typeface="Montserrat Bold"/>
                <a:ea typeface="Montserrat Bold"/>
                <a:cs typeface="Montserrat Bold"/>
                <a:sym typeface="Montserrat Bold"/>
              </a:rPr>
              <a:t>Desain Berpusat pada Pengguna :</a:t>
            </a:r>
            <a:r>
              <a:rPr lang="en-US" sz="2398">
                <a:solidFill>
                  <a:srgbClr val="FBE5EE"/>
                </a:solidFill>
                <a:latin typeface="Montserrat"/>
                <a:ea typeface="Montserrat"/>
                <a:cs typeface="Montserrat"/>
                <a:sym typeface="Montserrat"/>
              </a:rPr>
              <a:t> Teknologi harus memperhatikan cara manusia berpikir dan berinteraksi.</a:t>
            </a:r>
          </a:p>
          <a:p>
            <a:pPr algn="just" marL="517763" indent="-258881" lvl="1">
              <a:lnSpc>
                <a:spcPts val="3357"/>
              </a:lnSpc>
              <a:buFont typeface="Arial"/>
              <a:buChar char="•"/>
            </a:pPr>
            <a:r>
              <a:rPr lang="en-US" b="true" sz="2398">
                <a:solidFill>
                  <a:srgbClr val="FBE5EE"/>
                </a:solidFill>
                <a:latin typeface="Montserrat Bold"/>
                <a:ea typeface="Montserrat Bold"/>
                <a:cs typeface="Montserrat Bold"/>
                <a:sym typeface="Montserrat Bold"/>
              </a:rPr>
              <a:t>Keterbatasan Kognitif : </a:t>
            </a:r>
            <a:r>
              <a:rPr lang="en-US" sz="2398">
                <a:solidFill>
                  <a:srgbClr val="FBE5EE"/>
                </a:solidFill>
                <a:latin typeface="Montserrat"/>
                <a:ea typeface="Montserrat"/>
                <a:cs typeface="Montserrat"/>
                <a:sym typeface="Montserrat"/>
              </a:rPr>
              <a:t>Manusia memiliki batasan dalam memproses informasi.</a:t>
            </a:r>
          </a:p>
          <a:p>
            <a:pPr algn="just" marL="517763" indent="-258881" lvl="1">
              <a:lnSpc>
                <a:spcPts val="3357"/>
              </a:lnSpc>
              <a:buFont typeface="Arial"/>
              <a:buChar char="•"/>
            </a:pPr>
            <a:r>
              <a:rPr lang="en-US" b="true" sz="2398">
                <a:solidFill>
                  <a:srgbClr val="FBE5EE"/>
                </a:solidFill>
                <a:latin typeface="Montserrat Bold"/>
                <a:ea typeface="Montserrat Bold"/>
                <a:cs typeface="Montserrat Bold"/>
                <a:sym typeface="Montserrat Bold"/>
              </a:rPr>
              <a:t>Fokus HCI :</a:t>
            </a:r>
            <a:r>
              <a:rPr lang="en-US" sz="2398">
                <a:solidFill>
                  <a:srgbClr val="FBE5EE"/>
                </a:solidFill>
                <a:latin typeface="Montserrat"/>
                <a:ea typeface="Montserrat"/>
                <a:cs typeface="Montserrat"/>
                <a:sym typeface="Montserrat"/>
              </a:rPr>
              <a:t> Desain sistem harus memperhatikan aspek kognitif, sosial, dan emosional pengguna.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529" y="0"/>
            <a:ext cx="19063547" cy="10723245"/>
          </a:xfrm>
          <a:custGeom>
            <a:avLst/>
            <a:gdLst/>
            <a:ahLst/>
            <a:cxnLst/>
            <a:rect r="r" b="b" t="t" l="l"/>
            <a:pathLst>
              <a:path h="10723245" w="19063547">
                <a:moveTo>
                  <a:pt x="0" y="0"/>
                </a:moveTo>
                <a:lnTo>
                  <a:pt x="19063547" y="0"/>
                </a:lnTo>
                <a:lnTo>
                  <a:pt x="19063547" y="10723245"/>
                </a:lnTo>
                <a:lnTo>
                  <a:pt x="0" y="10723245"/>
                </a:lnTo>
                <a:lnTo>
                  <a:pt x="0" y="0"/>
                </a:lnTo>
                <a:close/>
              </a:path>
            </a:pathLst>
          </a:custGeom>
          <a:blipFill>
            <a:blip r:embed="rId2"/>
            <a:stretch>
              <a:fillRect l="0" t="0" r="0" b="0"/>
            </a:stretch>
          </a:blipFill>
        </p:spPr>
      </p:sp>
      <p:sp>
        <p:nvSpPr>
          <p:cNvPr name="Freeform 3" id="3"/>
          <p:cNvSpPr/>
          <p:nvPr/>
        </p:nvSpPr>
        <p:spPr>
          <a:xfrm flipH="false" flipV="false" rot="0">
            <a:off x="13343861" y="-1857243"/>
            <a:ext cx="6616733" cy="6708981"/>
          </a:xfrm>
          <a:custGeom>
            <a:avLst/>
            <a:gdLst/>
            <a:ahLst/>
            <a:cxnLst/>
            <a:rect r="r" b="b" t="t" l="l"/>
            <a:pathLst>
              <a:path h="6708981" w="6616733">
                <a:moveTo>
                  <a:pt x="0" y="0"/>
                </a:moveTo>
                <a:lnTo>
                  <a:pt x="6616733" y="0"/>
                </a:lnTo>
                <a:lnTo>
                  <a:pt x="6616733" y="6708981"/>
                </a:lnTo>
                <a:lnTo>
                  <a:pt x="0" y="67089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22347" y="-629401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5"/>
            <a:stretch>
              <a:fillRect l="0" t="0" r="0" b="0"/>
            </a:stretch>
          </a:blipFill>
        </p:spPr>
      </p:sp>
      <p:sp>
        <p:nvSpPr>
          <p:cNvPr name="Freeform 5" id="5"/>
          <p:cNvSpPr/>
          <p:nvPr/>
        </p:nvSpPr>
        <p:spPr>
          <a:xfrm flipH="true" flipV="false" rot="0">
            <a:off x="13166207" y="5701982"/>
            <a:ext cx="5131318" cy="4778540"/>
          </a:xfrm>
          <a:custGeom>
            <a:avLst/>
            <a:gdLst/>
            <a:ahLst/>
            <a:cxnLst/>
            <a:rect r="r" b="b" t="t" l="l"/>
            <a:pathLst>
              <a:path h="4778540" w="5131318">
                <a:moveTo>
                  <a:pt x="5131318" y="0"/>
                </a:moveTo>
                <a:lnTo>
                  <a:pt x="0" y="0"/>
                </a:lnTo>
                <a:lnTo>
                  <a:pt x="0" y="4778540"/>
                </a:lnTo>
                <a:lnTo>
                  <a:pt x="5131318" y="4778540"/>
                </a:lnTo>
                <a:lnTo>
                  <a:pt x="5131318" y="0"/>
                </a:lnTo>
                <a:close/>
              </a:path>
            </a:pathLst>
          </a:custGeom>
          <a:blipFill>
            <a:blip r:embed="rId6"/>
            <a:stretch>
              <a:fillRect l="0" t="0" r="0" b="0"/>
            </a:stretch>
          </a:blipFill>
        </p:spPr>
      </p:sp>
      <p:sp>
        <p:nvSpPr>
          <p:cNvPr name="Freeform 6" id="6"/>
          <p:cNvSpPr/>
          <p:nvPr/>
        </p:nvSpPr>
        <p:spPr>
          <a:xfrm flipH="false" flipV="false" rot="0">
            <a:off x="-439174" y="-1278326"/>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260591" y="362453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5"/>
            <a:stretch>
              <a:fillRect l="0" t="0" r="0" b="0"/>
            </a:stretch>
          </a:blipFill>
        </p:spPr>
      </p:sp>
      <p:sp>
        <p:nvSpPr>
          <p:cNvPr name="TextBox 8" id="8"/>
          <p:cNvSpPr txBox="true"/>
          <p:nvPr/>
        </p:nvSpPr>
        <p:spPr>
          <a:xfrm rot="0">
            <a:off x="810809" y="1254244"/>
            <a:ext cx="9958105" cy="838199"/>
          </a:xfrm>
          <a:prstGeom prst="rect">
            <a:avLst/>
          </a:prstGeom>
        </p:spPr>
        <p:txBody>
          <a:bodyPr anchor="t" rtlCol="false" tIns="0" lIns="0" bIns="0" rIns="0">
            <a:spAutoFit/>
          </a:bodyPr>
          <a:lstStyle/>
          <a:p>
            <a:pPr algn="l">
              <a:lnSpc>
                <a:spcPts val="5849"/>
              </a:lnSpc>
            </a:pPr>
            <a:r>
              <a:rPr lang="en-US" sz="7499" spc="-149">
                <a:solidFill>
                  <a:srgbClr val="FBE5EE"/>
                </a:solidFill>
                <a:latin typeface="Intro"/>
                <a:ea typeface="Intro"/>
                <a:cs typeface="Intro"/>
                <a:sym typeface="Intro"/>
              </a:rPr>
              <a:t>RUMUSAN MASALAH</a:t>
            </a:r>
          </a:p>
        </p:txBody>
      </p:sp>
      <p:grpSp>
        <p:nvGrpSpPr>
          <p:cNvPr name="Group 9" id="9"/>
          <p:cNvGrpSpPr/>
          <p:nvPr/>
        </p:nvGrpSpPr>
        <p:grpSpPr>
          <a:xfrm rot="0">
            <a:off x="810809" y="7841159"/>
            <a:ext cx="11749092" cy="1305703"/>
            <a:chOff x="0" y="0"/>
            <a:chExt cx="3302272" cy="366989"/>
          </a:xfrm>
        </p:grpSpPr>
        <p:sp>
          <p:nvSpPr>
            <p:cNvPr name="Freeform 10" id="10"/>
            <p:cNvSpPr/>
            <p:nvPr/>
          </p:nvSpPr>
          <p:spPr>
            <a:xfrm flipH="false" flipV="false" rot="0">
              <a:off x="0" y="0"/>
              <a:ext cx="3302272" cy="366989"/>
            </a:xfrm>
            <a:custGeom>
              <a:avLst/>
              <a:gdLst/>
              <a:ahLst/>
              <a:cxnLst/>
              <a:rect r="r" b="b" t="t" l="l"/>
              <a:pathLst>
                <a:path h="366989" w="3302272">
                  <a:moveTo>
                    <a:pt x="33606" y="0"/>
                  </a:moveTo>
                  <a:lnTo>
                    <a:pt x="3268666" y="0"/>
                  </a:lnTo>
                  <a:cubicBezTo>
                    <a:pt x="3277579" y="0"/>
                    <a:pt x="3286127" y="3541"/>
                    <a:pt x="3292429" y="9843"/>
                  </a:cubicBezTo>
                  <a:cubicBezTo>
                    <a:pt x="3298732" y="16145"/>
                    <a:pt x="3302272" y="24693"/>
                    <a:pt x="3302272" y="33606"/>
                  </a:cubicBezTo>
                  <a:lnTo>
                    <a:pt x="3302272" y="333383"/>
                  </a:lnTo>
                  <a:cubicBezTo>
                    <a:pt x="3302272" y="351943"/>
                    <a:pt x="3287226" y="366989"/>
                    <a:pt x="3268666" y="366989"/>
                  </a:cubicBezTo>
                  <a:lnTo>
                    <a:pt x="33606" y="366989"/>
                  </a:lnTo>
                  <a:cubicBezTo>
                    <a:pt x="24693" y="366989"/>
                    <a:pt x="16145" y="363448"/>
                    <a:pt x="9843" y="357146"/>
                  </a:cubicBezTo>
                  <a:cubicBezTo>
                    <a:pt x="3541" y="350844"/>
                    <a:pt x="0" y="342296"/>
                    <a:pt x="0" y="333383"/>
                  </a:cubicBezTo>
                  <a:lnTo>
                    <a:pt x="0" y="33606"/>
                  </a:lnTo>
                  <a:cubicBezTo>
                    <a:pt x="0" y="24693"/>
                    <a:pt x="3541" y="16145"/>
                    <a:pt x="9843" y="9843"/>
                  </a:cubicBezTo>
                  <a:cubicBezTo>
                    <a:pt x="16145" y="3541"/>
                    <a:pt x="24693" y="0"/>
                    <a:pt x="33606" y="0"/>
                  </a:cubicBezTo>
                  <a:close/>
                </a:path>
              </a:pathLst>
            </a:custGeom>
            <a:solidFill>
              <a:srgbClr val="C4809E">
                <a:alpha val="43922"/>
              </a:srgbClr>
            </a:solidFill>
          </p:spPr>
        </p:sp>
        <p:sp>
          <p:nvSpPr>
            <p:cNvPr name="TextBox 11" id="11"/>
            <p:cNvSpPr txBox="true"/>
            <p:nvPr/>
          </p:nvSpPr>
          <p:spPr>
            <a:xfrm>
              <a:off x="0" y="-38100"/>
              <a:ext cx="3302272" cy="40508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0809" y="2605225"/>
            <a:ext cx="11749092" cy="1305703"/>
            <a:chOff x="0" y="0"/>
            <a:chExt cx="3302272" cy="366989"/>
          </a:xfrm>
        </p:grpSpPr>
        <p:sp>
          <p:nvSpPr>
            <p:cNvPr name="Freeform 13" id="13"/>
            <p:cNvSpPr/>
            <p:nvPr/>
          </p:nvSpPr>
          <p:spPr>
            <a:xfrm flipH="false" flipV="false" rot="0">
              <a:off x="0" y="0"/>
              <a:ext cx="3302272" cy="366989"/>
            </a:xfrm>
            <a:custGeom>
              <a:avLst/>
              <a:gdLst/>
              <a:ahLst/>
              <a:cxnLst/>
              <a:rect r="r" b="b" t="t" l="l"/>
              <a:pathLst>
                <a:path h="366989" w="3302272">
                  <a:moveTo>
                    <a:pt x="33606" y="0"/>
                  </a:moveTo>
                  <a:lnTo>
                    <a:pt x="3268666" y="0"/>
                  </a:lnTo>
                  <a:cubicBezTo>
                    <a:pt x="3277579" y="0"/>
                    <a:pt x="3286127" y="3541"/>
                    <a:pt x="3292429" y="9843"/>
                  </a:cubicBezTo>
                  <a:cubicBezTo>
                    <a:pt x="3298732" y="16145"/>
                    <a:pt x="3302272" y="24693"/>
                    <a:pt x="3302272" y="33606"/>
                  </a:cubicBezTo>
                  <a:lnTo>
                    <a:pt x="3302272" y="333383"/>
                  </a:lnTo>
                  <a:cubicBezTo>
                    <a:pt x="3302272" y="351943"/>
                    <a:pt x="3287226" y="366989"/>
                    <a:pt x="3268666" y="366989"/>
                  </a:cubicBezTo>
                  <a:lnTo>
                    <a:pt x="33606" y="366989"/>
                  </a:lnTo>
                  <a:cubicBezTo>
                    <a:pt x="24693" y="366989"/>
                    <a:pt x="16145" y="363448"/>
                    <a:pt x="9843" y="357146"/>
                  </a:cubicBezTo>
                  <a:cubicBezTo>
                    <a:pt x="3541" y="350844"/>
                    <a:pt x="0" y="342296"/>
                    <a:pt x="0" y="333383"/>
                  </a:cubicBezTo>
                  <a:lnTo>
                    <a:pt x="0" y="33606"/>
                  </a:lnTo>
                  <a:cubicBezTo>
                    <a:pt x="0" y="24693"/>
                    <a:pt x="3541" y="16145"/>
                    <a:pt x="9843" y="9843"/>
                  </a:cubicBezTo>
                  <a:cubicBezTo>
                    <a:pt x="16145" y="3541"/>
                    <a:pt x="24693" y="0"/>
                    <a:pt x="33606" y="0"/>
                  </a:cubicBezTo>
                  <a:close/>
                </a:path>
              </a:pathLst>
            </a:custGeom>
            <a:solidFill>
              <a:srgbClr val="C4809E">
                <a:alpha val="43922"/>
              </a:srgbClr>
            </a:solidFill>
          </p:spPr>
        </p:sp>
        <p:sp>
          <p:nvSpPr>
            <p:cNvPr name="TextBox 14" id="14"/>
            <p:cNvSpPr txBox="true"/>
            <p:nvPr/>
          </p:nvSpPr>
          <p:spPr>
            <a:xfrm>
              <a:off x="0" y="-38100"/>
              <a:ext cx="3302272" cy="40508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92641" y="2768493"/>
            <a:ext cx="11185428" cy="931544"/>
          </a:xfrm>
          <a:prstGeom prst="rect">
            <a:avLst/>
          </a:prstGeom>
        </p:spPr>
        <p:txBody>
          <a:bodyPr anchor="t" rtlCol="false" tIns="0" lIns="0" bIns="0" rIns="0">
            <a:spAutoFit/>
          </a:bodyPr>
          <a:lstStyle/>
          <a:p>
            <a:pPr algn="l">
              <a:lnSpc>
                <a:spcPts val="3780"/>
              </a:lnSpc>
            </a:pPr>
            <a:r>
              <a:rPr lang="en-US" sz="2700">
                <a:solidFill>
                  <a:srgbClr val="FFFFFF"/>
                </a:solidFill>
                <a:latin typeface="Montserrat"/>
                <a:ea typeface="Montserrat"/>
                <a:cs typeface="Montserrat"/>
                <a:sym typeface="Montserrat"/>
              </a:rPr>
              <a:t>Apa saja aspek kognitif yang perlu diperhatikan dalam desain antarmuka sistem komputer atau perangkat lunak?</a:t>
            </a:r>
          </a:p>
        </p:txBody>
      </p:sp>
      <p:grpSp>
        <p:nvGrpSpPr>
          <p:cNvPr name="Group 16" id="16"/>
          <p:cNvGrpSpPr/>
          <p:nvPr/>
        </p:nvGrpSpPr>
        <p:grpSpPr>
          <a:xfrm rot="0">
            <a:off x="810809" y="4349079"/>
            <a:ext cx="11749092" cy="1305703"/>
            <a:chOff x="0" y="0"/>
            <a:chExt cx="3302272" cy="366989"/>
          </a:xfrm>
        </p:grpSpPr>
        <p:sp>
          <p:nvSpPr>
            <p:cNvPr name="Freeform 17" id="17"/>
            <p:cNvSpPr/>
            <p:nvPr/>
          </p:nvSpPr>
          <p:spPr>
            <a:xfrm flipH="false" flipV="false" rot="0">
              <a:off x="0" y="0"/>
              <a:ext cx="3302272" cy="366989"/>
            </a:xfrm>
            <a:custGeom>
              <a:avLst/>
              <a:gdLst/>
              <a:ahLst/>
              <a:cxnLst/>
              <a:rect r="r" b="b" t="t" l="l"/>
              <a:pathLst>
                <a:path h="366989" w="3302272">
                  <a:moveTo>
                    <a:pt x="33606" y="0"/>
                  </a:moveTo>
                  <a:lnTo>
                    <a:pt x="3268666" y="0"/>
                  </a:lnTo>
                  <a:cubicBezTo>
                    <a:pt x="3277579" y="0"/>
                    <a:pt x="3286127" y="3541"/>
                    <a:pt x="3292429" y="9843"/>
                  </a:cubicBezTo>
                  <a:cubicBezTo>
                    <a:pt x="3298732" y="16145"/>
                    <a:pt x="3302272" y="24693"/>
                    <a:pt x="3302272" y="33606"/>
                  </a:cubicBezTo>
                  <a:lnTo>
                    <a:pt x="3302272" y="333383"/>
                  </a:lnTo>
                  <a:cubicBezTo>
                    <a:pt x="3302272" y="351943"/>
                    <a:pt x="3287226" y="366989"/>
                    <a:pt x="3268666" y="366989"/>
                  </a:cubicBezTo>
                  <a:lnTo>
                    <a:pt x="33606" y="366989"/>
                  </a:lnTo>
                  <a:cubicBezTo>
                    <a:pt x="24693" y="366989"/>
                    <a:pt x="16145" y="363448"/>
                    <a:pt x="9843" y="357146"/>
                  </a:cubicBezTo>
                  <a:cubicBezTo>
                    <a:pt x="3541" y="350844"/>
                    <a:pt x="0" y="342296"/>
                    <a:pt x="0" y="333383"/>
                  </a:cubicBezTo>
                  <a:lnTo>
                    <a:pt x="0" y="33606"/>
                  </a:lnTo>
                  <a:cubicBezTo>
                    <a:pt x="0" y="24693"/>
                    <a:pt x="3541" y="16145"/>
                    <a:pt x="9843" y="9843"/>
                  </a:cubicBezTo>
                  <a:cubicBezTo>
                    <a:pt x="16145" y="3541"/>
                    <a:pt x="24693" y="0"/>
                    <a:pt x="33606" y="0"/>
                  </a:cubicBezTo>
                  <a:close/>
                </a:path>
              </a:pathLst>
            </a:custGeom>
            <a:solidFill>
              <a:srgbClr val="C4809E">
                <a:alpha val="43922"/>
              </a:srgbClr>
            </a:solidFill>
          </p:spPr>
        </p:sp>
        <p:sp>
          <p:nvSpPr>
            <p:cNvPr name="TextBox 18" id="18"/>
            <p:cNvSpPr txBox="true"/>
            <p:nvPr/>
          </p:nvSpPr>
          <p:spPr>
            <a:xfrm>
              <a:off x="0" y="-38100"/>
              <a:ext cx="3302272" cy="40508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92641" y="4512346"/>
            <a:ext cx="11185428" cy="931544"/>
          </a:xfrm>
          <a:prstGeom prst="rect">
            <a:avLst/>
          </a:prstGeom>
        </p:spPr>
        <p:txBody>
          <a:bodyPr anchor="t" rtlCol="false" tIns="0" lIns="0" bIns="0" rIns="0">
            <a:spAutoFit/>
          </a:bodyPr>
          <a:lstStyle/>
          <a:p>
            <a:pPr algn="l">
              <a:lnSpc>
                <a:spcPts val="3780"/>
              </a:lnSpc>
            </a:pPr>
            <a:r>
              <a:rPr lang="en-US" sz="2700">
                <a:solidFill>
                  <a:srgbClr val="FFFFFF"/>
                </a:solidFill>
                <a:latin typeface="Montserrat"/>
                <a:ea typeface="Montserrat"/>
                <a:cs typeface="Montserrat"/>
                <a:sym typeface="Montserrat"/>
              </a:rPr>
              <a:t>Bagaimana pengaruh interaksi sosial dan interaksi emosional dalam interaksi manusia komputer?</a:t>
            </a:r>
          </a:p>
        </p:txBody>
      </p:sp>
      <p:grpSp>
        <p:nvGrpSpPr>
          <p:cNvPr name="Group 20" id="20"/>
          <p:cNvGrpSpPr/>
          <p:nvPr/>
        </p:nvGrpSpPr>
        <p:grpSpPr>
          <a:xfrm rot="0">
            <a:off x="810809" y="6092932"/>
            <a:ext cx="11749092" cy="1305703"/>
            <a:chOff x="0" y="0"/>
            <a:chExt cx="3302272" cy="366989"/>
          </a:xfrm>
        </p:grpSpPr>
        <p:sp>
          <p:nvSpPr>
            <p:cNvPr name="Freeform 21" id="21"/>
            <p:cNvSpPr/>
            <p:nvPr/>
          </p:nvSpPr>
          <p:spPr>
            <a:xfrm flipH="false" flipV="false" rot="0">
              <a:off x="0" y="0"/>
              <a:ext cx="3302272" cy="366989"/>
            </a:xfrm>
            <a:custGeom>
              <a:avLst/>
              <a:gdLst/>
              <a:ahLst/>
              <a:cxnLst/>
              <a:rect r="r" b="b" t="t" l="l"/>
              <a:pathLst>
                <a:path h="366989" w="3302272">
                  <a:moveTo>
                    <a:pt x="33606" y="0"/>
                  </a:moveTo>
                  <a:lnTo>
                    <a:pt x="3268666" y="0"/>
                  </a:lnTo>
                  <a:cubicBezTo>
                    <a:pt x="3277579" y="0"/>
                    <a:pt x="3286127" y="3541"/>
                    <a:pt x="3292429" y="9843"/>
                  </a:cubicBezTo>
                  <a:cubicBezTo>
                    <a:pt x="3298732" y="16145"/>
                    <a:pt x="3302272" y="24693"/>
                    <a:pt x="3302272" y="33606"/>
                  </a:cubicBezTo>
                  <a:lnTo>
                    <a:pt x="3302272" y="333383"/>
                  </a:lnTo>
                  <a:cubicBezTo>
                    <a:pt x="3302272" y="351943"/>
                    <a:pt x="3287226" y="366989"/>
                    <a:pt x="3268666" y="366989"/>
                  </a:cubicBezTo>
                  <a:lnTo>
                    <a:pt x="33606" y="366989"/>
                  </a:lnTo>
                  <a:cubicBezTo>
                    <a:pt x="24693" y="366989"/>
                    <a:pt x="16145" y="363448"/>
                    <a:pt x="9843" y="357146"/>
                  </a:cubicBezTo>
                  <a:cubicBezTo>
                    <a:pt x="3541" y="350844"/>
                    <a:pt x="0" y="342296"/>
                    <a:pt x="0" y="333383"/>
                  </a:cubicBezTo>
                  <a:lnTo>
                    <a:pt x="0" y="33606"/>
                  </a:lnTo>
                  <a:cubicBezTo>
                    <a:pt x="0" y="24693"/>
                    <a:pt x="3541" y="16145"/>
                    <a:pt x="9843" y="9843"/>
                  </a:cubicBezTo>
                  <a:cubicBezTo>
                    <a:pt x="16145" y="3541"/>
                    <a:pt x="24693" y="0"/>
                    <a:pt x="33606" y="0"/>
                  </a:cubicBezTo>
                  <a:close/>
                </a:path>
              </a:pathLst>
            </a:custGeom>
            <a:solidFill>
              <a:srgbClr val="C4809E">
                <a:alpha val="43922"/>
              </a:srgbClr>
            </a:solidFill>
          </p:spPr>
        </p:sp>
        <p:sp>
          <p:nvSpPr>
            <p:cNvPr name="TextBox 22" id="22"/>
            <p:cNvSpPr txBox="true"/>
            <p:nvPr/>
          </p:nvSpPr>
          <p:spPr>
            <a:xfrm>
              <a:off x="0" y="-38100"/>
              <a:ext cx="3302272" cy="405089"/>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92641" y="6256200"/>
            <a:ext cx="11185428" cy="931544"/>
          </a:xfrm>
          <a:prstGeom prst="rect">
            <a:avLst/>
          </a:prstGeom>
        </p:spPr>
        <p:txBody>
          <a:bodyPr anchor="t" rtlCol="false" tIns="0" lIns="0" bIns="0" rIns="0">
            <a:spAutoFit/>
          </a:bodyPr>
          <a:lstStyle/>
          <a:p>
            <a:pPr algn="l">
              <a:lnSpc>
                <a:spcPts val="3780"/>
              </a:lnSpc>
            </a:pPr>
            <a:r>
              <a:rPr lang="en-US" sz="2700">
                <a:solidFill>
                  <a:srgbClr val="FFFFFF"/>
                </a:solidFill>
                <a:latin typeface="Montserrat"/>
                <a:ea typeface="Montserrat"/>
                <a:cs typeface="Montserrat"/>
                <a:sym typeface="Montserrat"/>
              </a:rPr>
              <a:t>Bagaimana desain antarmuka (</a:t>
            </a:r>
            <a:r>
              <a:rPr lang="en-US" sz="2700" i="true">
                <a:solidFill>
                  <a:srgbClr val="FFFFFF"/>
                </a:solidFill>
                <a:latin typeface="Montserrat Italics"/>
                <a:ea typeface="Montserrat Italics"/>
                <a:cs typeface="Montserrat Italics"/>
                <a:sym typeface="Montserrat Italics"/>
              </a:rPr>
              <a:t>interface</a:t>
            </a:r>
            <a:r>
              <a:rPr lang="en-US" sz="2700">
                <a:solidFill>
                  <a:srgbClr val="FFFFFF"/>
                </a:solidFill>
                <a:latin typeface="Montserrat"/>
                <a:ea typeface="Montserrat"/>
                <a:cs typeface="Montserrat"/>
                <a:sym typeface="Montserrat"/>
              </a:rPr>
              <a:t>) yang dapat dikatakan baik serta mempertimbangkan aspek-aspek kognitif pengguna?</a:t>
            </a:r>
          </a:p>
        </p:txBody>
      </p:sp>
      <p:sp>
        <p:nvSpPr>
          <p:cNvPr name="TextBox 24" id="24"/>
          <p:cNvSpPr txBox="true"/>
          <p:nvPr/>
        </p:nvSpPr>
        <p:spPr>
          <a:xfrm rot="0">
            <a:off x="1092641" y="7992548"/>
            <a:ext cx="11185428" cy="931544"/>
          </a:xfrm>
          <a:prstGeom prst="rect">
            <a:avLst/>
          </a:prstGeom>
        </p:spPr>
        <p:txBody>
          <a:bodyPr anchor="t" rtlCol="false" tIns="0" lIns="0" bIns="0" rIns="0">
            <a:spAutoFit/>
          </a:bodyPr>
          <a:lstStyle/>
          <a:p>
            <a:pPr algn="l">
              <a:lnSpc>
                <a:spcPts val="3780"/>
              </a:lnSpc>
            </a:pPr>
            <a:r>
              <a:rPr lang="en-US" sz="2700">
                <a:solidFill>
                  <a:srgbClr val="FFFFFF"/>
                </a:solidFill>
                <a:latin typeface="Montserrat"/>
                <a:ea typeface="Montserrat"/>
                <a:cs typeface="Montserrat"/>
                <a:sym typeface="Montserrat"/>
              </a:rPr>
              <a:t>Bagaimana proses pengumpulan data yang akan digunakan dalam perancangan desain antarmuka?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529" y="0"/>
            <a:ext cx="19063547" cy="10723245"/>
          </a:xfrm>
          <a:custGeom>
            <a:avLst/>
            <a:gdLst/>
            <a:ahLst/>
            <a:cxnLst/>
            <a:rect r="r" b="b" t="t" l="l"/>
            <a:pathLst>
              <a:path h="10723245" w="19063547">
                <a:moveTo>
                  <a:pt x="0" y="0"/>
                </a:moveTo>
                <a:lnTo>
                  <a:pt x="19063547" y="0"/>
                </a:lnTo>
                <a:lnTo>
                  <a:pt x="19063547" y="10723245"/>
                </a:lnTo>
                <a:lnTo>
                  <a:pt x="0" y="10723245"/>
                </a:lnTo>
                <a:lnTo>
                  <a:pt x="0" y="0"/>
                </a:lnTo>
                <a:close/>
              </a:path>
            </a:pathLst>
          </a:custGeom>
          <a:blipFill>
            <a:blip r:embed="rId2"/>
            <a:stretch>
              <a:fillRect l="0" t="0" r="0" b="0"/>
            </a:stretch>
          </a:blipFill>
        </p:spPr>
      </p:sp>
      <p:sp>
        <p:nvSpPr>
          <p:cNvPr name="Freeform 3" id="3"/>
          <p:cNvSpPr/>
          <p:nvPr/>
        </p:nvSpPr>
        <p:spPr>
          <a:xfrm flipH="true" flipV="false" rot="0">
            <a:off x="5008103" y="-1278326"/>
            <a:ext cx="13279897" cy="13279897"/>
          </a:xfrm>
          <a:custGeom>
            <a:avLst/>
            <a:gdLst/>
            <a:ahLst/>
            <a:cxnLst/>
            <a:rect r="r" b="b" t="t" l="l"/>
            <a:pathLst>
              <a:path h="13279897" w="13279897">
                <a:moveTo>
                  <a:pt x="13279897" y="0"/>
                </a:moveTo>
                <a:lnTo>
                  <a:pt x="0" y="0"/>
                </a:lnTo>
                <a:lnTo>
                  <a:pt x="0" y="13279897"/>
                </a:lnTo>
                <a:lnTo>
                  <a:pt x="13279897" y="13279897"/>
                </a:lnTo>
                <a:lnTo>
                  <a:pt x="1327989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2878" y="-2211491"/>
            <a:ext cx="6616733" cy="6708981"/>
          </a:xfrm>
          <a:custGeom>
            <a:avLst/>
            <a:gdLst/>
            <a:ahLst/>
            <a:cxnLst/>
            <a:rect r="r" b="b" t="t" l="l"/>
            <a:pathLst>
              <a:path h="6708981" w="6616733">
                <a:moveTo>
                  <a:pt x="0" y="0"/>
                </a:moveTo>
                <a:lnTo>
                  <a:pt x="6616732" y="0"/>
                </a:lnTo>
                <a:lnTo>
                  <a:pt x="6616732" y="6708982"/>
                </a:lnTo>
                <a:lnTo>
                  <a:pt x="0" y="670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067604" y="-6215813"/>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7"/>
            <a:stretch>
              <a:fillRect l="0" t="0" r="0" b="0"/>
            </a:stretch>
          </a:blipFill>
        </p:spPr>
      </p:sp>
      <p:sp>
        <p:nvSpPr>
          <p:cNvPr name="Freeform 6" id="6"/>
          <p:cNvSpPr/>
          <p:nvPr/>
        </p:nvSpPr>
        <p:spPr>
          <a:xfrm flipH="false" flipV="false" rot="0">
            <a:off x="0" y="5944705"/>
            <a:ext cx="5131318" cy="4778540"/>
          </a:xfrm>
          <a:custGeom>
            <a:avLst/>
            <a:gdLst/>
            <a:ahLst/>
            <a:cxnLst/>
            <a:rect r="r" b="b" t="t" l="l"/>
            <a:pathLst>
              <a:path h="4778540" w="5131318">
                <a:moveTo>
                  <a:pt x="0" y="0"/>
                </a:moveTo>
                <a:lnTo>
                  <a:pt x="5131318" y="0"/>
                </a:lnTo>
                <a:lnTo>
                  <a:pt x="5131318" y="4778540"/>
                </a:lnTo>
                <a:lnTo>
                  <a:pt x="0" y="4778540"/>
                </a:lnTo>
                <a:lnTo>
                  <a:pt x="0" y="0"/>
                </a:lnTo>
                <a:close/>
              </a:path>
            </a:pathLst>
          </a:custGeom>
          <a:blipFill>
            <a:blip r:embed="rId8"/>
            <a:stretch>
              <a:fillRect l="0" t="0" r="0" b="0"/>
            </a:stretch>
          </a:blipFill>
        </p:spPr>
      </p:sp>
      <p:sp>
        <p:nvSpPr>
          <p:cNvPr name="Freeform 7" id="7"/>
          <p:cNvSpPr/>
          <p:nvPr/>
        </p:nvSpPr>
        <p:spPr>
          <a:xfrm flipH="false" flipV="false" rot="0">
            <a:off x="11417463" y="385341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8" id="8"/>
          <p:cNvSpPr txBox="true"/>
          <p:nvPr/>
        </p:nvSpPr>
        <p:spPr>
          <a:xfrm rot="0">
            <a:off x="13139632" y="1102150"/>
            <a:ext cx="4119668" cy="838199"/>
          </a:xfrm>
          <a:prstGeom prst="rect">
            <a:avLst/>
          </a:prstGeom>
        </p:spPr>
        <p:txBody>
          <a:bodyPr anchor="t" rtlCol="false" tIns="0" lIns="0" bIns="0" rIns="0">
            <a:spAutoFit/>
          </a:bodyPr>
          <a:lstStyle/>
          <a:p>
            <a:pPr algn="r">
              <a:lnSpc>
                <a:spcPts val="5849"/>
              </a:lnSpc>
            </a:pPr>
            <a:r>
              <a:rPr lang="en-US" sz="7499" spc="-262">
                <a:solidFill>
                  <a:srgbClr val="FBE5EE"/>
                </a:solidFill>
                <a:latin typeface="Intro"/>
                <a:ea typeface="Intro"/>
                <a:cs typeface="Intro"/>
                <a:sym typeface="Intro"/>
              </a:rPr>
              <a:t>TUJUAN</a:t>
            </a:r>
          </a:p>
        </p:txBody>
      </p:sp>
      <p:grpSp>
        <p:nvGrpSpPr>
          <p:cNvPr name="Group 9" id="9"/>
          <p:cNvGrpSpPr/>
          <p:nvPr/>
        </p:nvGrpSpPr>
        <p:grpSpPr>
          <a:xfrm rot="0">
            <a:off x="6223830" y="2301323"/>
            <a:ext cx="11276249" cy="1642820"/>
            <a:chOff x="0" y="0"/>
            <a:chExt cx="3169372" cy="461741"/>
          </a:xfrm>
        </p:grpSpPr>
        <p:sp>
          <p:nvSpPr>
            <p:cNvPr name="Freeform 10" id="10"/>
            <p:cNvSpPr/>
            <p:nvPr/>
          </p:nvSpPr>
          <p:spPr>
            <a:xfrm flipH="false" flipV="false" rot="0">
              <a:off x="0" y="0"/>
              <a:ext cx="3169372" cy="461741"/>
            </a:xfrm>
            <a:custGeom>
              <a:avLst/>
              <a:gdLst/>
              <a:ahLst/>
              <a:cxnLst/>
              <a:rect r="r" b="b" t="t" l="l"/>
              <a:pathLst>
                <a:path h="461741" w="3169372">
                  <a:moveTo>
                    <a:pt x="35015" y="0"/>
                  </a:moveTo>
                  <a:lnTo>
                    <a:pt x="3134357" y="0"/>
                  </a:lnTo>
                  <a:cubicBezTo>
                    <a:pt x="3153695" y="0"/>
                    <a:pt x="3169372" y="15677"/>
                    <a:pt x="3169372" y="35015"/>
                  </a:cubicBezTo>
                  <a:lnTo>
                    <a:pt x="3169372" y="426726"/>
                  </a:lnTo>
                  <a:cubicBezTo>
                    <a:pt x="3169372" y="446064"/>
                    <a:pt x="3153695" y="461741"/>
                    <a:pt x="3134357" y="461741"/>
                  </a:cubicBezTo>
                  <a:lnTo>
                    <a:pt x="35015" y="461741"/>
                  </a:lnTo>
                  <a:cubicBezTo>
                    <a:pt x="15677" y="461741"/>
                    <a:pt x="0" y="446064"/>
                    <a:pt x="0" y="426726"/>
                  </a:cubicBezTo>
                  <a:lnTo>
                    <a:pt x="0" y="35015"/>
                  </a:lnTo>
                  <a:cubicBezTo>
                    <a:pt x="0" y="15677"/>
                    <a:pt x="15677" y="0"/>
                    <a:pt x="35015" y="0"/>
                  </a:cubicBezTo>
                  <a:close/>
                </a:path>
              </a:pathLst>
            </a:custGeom>
            <a:solidFill>
              <a:srgbClr val="C4809E">
                <a:alpha val="43922"/>
              </a:srgbClr>
            </a:solidFill>
          </p:spPr>
        </p:sp>
        <p:sp>
          <p:nvSpPr>
            <p:cNvPr name="TextBox 11" id="11"/>
            <p:cNvSpPr txBox="true"/>
            <p:nvPr/>
          </p:nvSpPr>
          <p:spPr>
            <a:xfrm>
              <a:off x="0" y="-38100"/>
              <a:ext cx="3169372" cy="49984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223830" y="2395023"/>
            <a:ext cx="11014834" cy="1407795"/>
          </a:xfrm>
          <a:prstGeom prst="rect">
            <a:avLst/>
          </a:prstGeom>
        </p:spPr>
        <p:txBody>
          <a:bodyPr anchor="t" rtlCol="false" tIns="0" lIns="0" bIns="0" rIns="0">
            <a:spAutoFit/>
          </a:bodyPr>
          <a:lstStyle/>
          <a:p>
            <a:pPr algn="r">
              <a:lnSpc>
                <a:spcPts val="3779"/>
              </a:lnSpc>
            </a:pPr>
            <a:r>
              <a:rPr lang="en-US" sz="2700">
                <a:solidFill>
                  <a:srgbClr val="FFFFFF"/>
                </a:solidFill>
                <a:latin typeface="Montserrat"/>
                <a:ea typeface="Montserrat"/>
                <a:cs typeface="Montserrat"/>
                <a:sym typeface="Montserrat"/>
              </a:rPr>
              <a:t>Mengidentifikasi aspek kognitif yang relevan dalam desain antarmuka sistem komputer atau perangkat lunak untuk memastikan pengalaman pengguna yang optimal.</a:t>
            </a:r>
          </a:p>
        </p:txBody>
      </p:sp>
      <p:grpSp>
        <p:nvGrpSpPr>
          <p:cNvPr name="Group 13" id="13"/>
          <p:cNvGrpSpPr/>
          <p:nvPr/>
        </p:nvGrpSpPr>
        <p:grpSpPr>
          <a:xfrm rot="0">
            <a:off x="6223830" y="4267993"/>
            <a:ext cx="11276249" cy="1642820"/>
            <a:chOff x="0" y="0"/>
            <a:chExt cx="3169372" cy="461741"/>
          </a:xfrm>
        </p:grpSpPr>
        <p:sp>
          <p:nvSpPr>
            <p:cNvPr name="Freeform 14" id="14"/>
            <p:cNvSpPr/>
            <p:nvPr/>
          </p:nvSpPr>
          <p:spPr>
            <a:xfrm flipH="false" flipV="false" rot="0">
              <a:off x="0" y="0"/>
              <a:ext cx="3169372" cy="461741"/>
            </a:xfrm>
            <a:custGeom>
              <a:avLst/>
              <a:gdLst/>
              <a:ahLst/>
              <a:cxnLst/>
              <a:rect r="r" b="b" t="t" l="l"/>
              <a:pathLst>
                <a:path h="461741" w="3169372">
                  <a:moveTo>
                    <a:pt x="35015" y="0"/>
                  </a:moveTo>
                  <a:lnTo>
                    <a:pt x="3134357" y="0"/>
                  </a:lnTo>
                  <a:cubicBezTo>
                    <a:pt x="3153695" y="0"/>
                    <a:pt x="3169372" y="15677"/>
                    <a:pt x="3169372" y="35015"/>
                  </a:cubicBezTo>
                  <a:lnTo>
                    <a:pt x="3169372" y="426726"/>
                  </a:lnTo>
                  <a:cubicBezTo>
                    <a:pt x="3169372" y="446064"/>
                    <a:pt x="3153695" y="461741"/>
                    <a:pt x="3134357" y="461741"/>
                  </a:cubicBezTo>
                  <a:lnTo>
                    <a:pt x="35015" y="461741"/>
                  </a:lnTo>
                  <a:cubicBezTo>
                    <a:pt x="15677" y="461741"/>
                    <a:pt x="0" y="446064"/>
                    <a:pt x="0" y="426726"/>
                  </a:cubicBezTo>
                  <a:lnTo>
                    <a:pt x="0" y="35015"/>
                  </a:lnTo>
                  <a:cubicBezTo>
                    <a:pt x="0" y="15677"/>
                    <a:pt x="15677" y="0"/>
                    <a:pt x="35015" y="0"/>
                  </a:cubicBezTo>
                  <a:close/>
                </a:path>
              </a:pathLst>
            </a:custGeom>
            <a:solidFill>
              <a:srgbClr val="C4809E">
                <a:alpha val="43922"/>
              </a:srgbClr>
            </a:solidFill>
          </p:spPr>
        </p:sp>
        <p:sp>
          <p:nvSpPr>
            <p:cNvPr name="TextBox 15" id="15"/>
            <p:cNvSpPr txBox="true"/>
            <p:nvPr/>
          </p:nvSpPr>
          <p:spPr>
            <a:xfrm>
              <a:off x="0" y="-38100"/>
              <a:ext cx="3169372" cy="49984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223830" y="4361692"/>
            <a:ext cx="11014834" cy="1407795"/>
          </a:xfrm>
          <a:prstGeom prst="rect">
            <a:avLst/>
          </a:prstGeom>
        </p:spPr>
        <p:txBody>
          <a:bodyPr anchor="t" rtlCol="false" tIns="0" lIns="0" bIns="0" rIns="0">
            <a:spAutoFit/>
          </a:bodyPr>
          <a:lstStyle/>
          <a:p>
            <a:pPr algn="r">
              <a:lnSpc>
                <a:spcPts val="3779"/>
              </a:lnSpc>
            </a:pPr>
            <a:r>
              <a:rPr lang="en-US" sz="2700">
                <a:solidFill>
                  <a:srgbClr val="FFFFFF"/>
                </a:solidFill>
                <a:latin typeface="Montserrat"/>
                <a:ea typeface="Montserrat"/>
                <a:cs typeface="Montserrat"/>
                <a:sym typeface="Montserrat"/>
              </a:rPr>
              <a:t>Menganalisis pengaruh interaksi sosial dan emosional dalam interaksi manusia-komputer untuk meningkatkan efektivitas dan kepuasan pengguna.</a:t>
            </a:r>
          </a:p>
        </p:txBody>
      </p:sp>
      <p:grpSp>
        <p:nvGrpSpPr>
          <p:cNvPr name="Group 17" id="17"/>
          <p:cNvGrpSpPr/>
          <p:nvPr/>
        </p:nvGrpSpPr>
        <p:grpSpPr>
          <a:xfrm rot="0">
            <a:off x="6223830" y="6236246"/>
            <a:ext cx="11276249" cy="1642820"/>
            <a:chOff x="0" y="0"/>
            <a:chExt cx="3169372" cy="461741"/>
          </a:xfrm>
        </p:grpSpPr>
        <p:sp>
          <p:nvSpPr>
            <p:cNvPr name="Freeform 18" id="18"/>
            <p:cNvSpPr/>
            <p:nvPr/>
          </p:nvSpPr>
          <p:spPr>
            <a:xfrm flipH="false" flipV="false" rot="0">
              <a:off x="0" y="0"/>
              <a:ext cx="3169372" cy="461741"/>
            </a:xfrm>
            <a:custGeom>
              <a:avLst/>
              <a:gdLst/>
              <a:ahLst/>
              <a:cxnLst/>
              <a:rect r="r" b="b" t="t" l="l"/>
              <a:pathLst>
                <a:path h="461741" w="3169372">
                  <a:moveTo>
                    <a:pt x="35015" y="0"/>
                  </a:moveTo>
                  <a:lnTo>
                    <a:pt x="3134357" y="0"/>
                  </a:lnTo>
                  <a:cubicBezTo>
                    <a:pt x="3153695" y="0"/>
                    <a:pt x="3169372" y="15677"/>
                    <a:pt x="3169372" y="35015"/>
                  </a:cubicBezTo>
                  <a:lnTo>
                    <a:pt x="3169372" y="426726"/>
                  </a:lnTo>
                  <a:cubicBezTo>
                    <a:pt x="3169372" y="446064"/>
                    <a:pt x="3153695" y="461741"/>
                    <a:pt x="3134357" y="461741"/>
                  </a:cubicBezTo>
                  <a:lnTo>
                    <a:pt x="35015" y="461741"/>
                  </a:lnTo>
                  <a:cubicBezTo>
                    <a:pt x="15677" y="461741"/>
                    <a:pt x="0" y="446064"/>
                    <a:pt x="0" y="426726"/>
                  </a:cubicBezTo>
                  <a:lnTo>
                    <a:pt x="0" y="35015"/>
                  </a:lnTo>
                  <a:cubicBezTo>
                    <a:pt x="0" y="15677"/>
                    <a:pt x="15677" y="0"/>
                    <a:pt x="35015" y="0"/>
                  </a:cubicBezTo>
                  <a:close/>
                </a:path>
              </a:pathLst>
            </a:custGeom>
            <a:solidFill>
              <a:srgbClr val="C4809E">
                <a:alpha val="43922"/>
              </a:srgbClr>
            </a:solidFill>
          </p:spPr>
        </p:sp>
        <p:sp>
          <p:nvSpPr>
            <p:cNvPr name="TextBox 19" id="19"/>
            <p:cNvSpPr txBox="true"/>
            <p:nvPr/>
          </p:nvSpPr>
          <p:spPr>
            <a:xfrm>
              <a:off x="0" y="-38100"/>
              <a:ext cx="3169372" cy="499841"/>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223830" y="6329946"/>
            <a:ext cx="11014834" cy="1407795"/>
          </a:xfrm>
          <a:prstGeom prst="rect">
            <a:avLst/>
          </a:prstGeom>
        </p:spPr>
        <p:txBody>
          <a:bodyPr anchor="t" rtlCol="false" tIns="0" lIns="0" bIns="0" rIns="0">
            <a:spAutoFit/>
          </a:bodyPr>
          <a:lstStyle/>
          <a:p>
            <a:pPr algn="r">
              <a:lnSpc>
                <a:spcPts val="3779"/>
              </a:lnSpc>
            </a:pPr>
            <a:r>
              <a:rPr lang="en-US" sz="2700">
                <a:solidFill>
                  <a:srgbClr val="FFFFFF"/>
                </a:solidFill>
                <a:latin typeface="Montserrat"/>
                <a:ea typeface="Montserrat"/>
                <a:cs typeface="Montserrat"/>
                <a:sym typeface="Montserrat"/>
              </a:rPr>
              <a:t>Menganalisis pengaruh interaksi sosial dan emosional dalam interaksi manusia-komputer untuk meningkatkan efektivitas dan kepuasan pengguna.</a:t>
            </a:r>
          </a:p>
        </p:txBody>
      </p:sp>
      <p:grpSp>
        <p:nvGrpSpPr>
          <p:cNvPr name="Group 21" id="21"/>
          <p:cNvGrpSpPr/>
          <p:nvPr/>
        </p:nvGrpSpPr>
        <p:grpSpPr>
          <a:xfrm rot="0">
            <a:off x="6223830" y="8204500"/>
            <a:ext cx="11276249" cy="1642820"/>
            <a:chOff x="0" y="0"/>
            <a:chExt cx="3169372" cy="461741"/>
          </a:xfrm>
        </p:grpSpPr>
        <p:sp>
          <p:nvSpPr>
            <p:cNvPr name="Freeform 22" id="22"/>
            <p:cNvSpPr/>
            <p:nvPr/>
          </p:nvSpPr>
          <p:spPr>
            <a:xfrm flipH="false" flipV="false" rot="0">
              <a:off x="0" y="0"/>
              <a:ext cx="3169372" cy="461741"/>
            </a:xfrm>
            <a:custGeom>
              <a:avLst/>
              <a:gdLst/>
              <a:ahLst/>
              <a:cxnLst/>
              <a:rect r="r" b="b" t="t" l="l"/>
              <a:pathLst>
                <a:path h="461741" w="3169372">
                  <a:moveTo>
                    <a:pt x="35015" y="0"/>
                  </a:moveTo>
                  <a:lnTo>
                    <a:pt x="3134357" y="0"/>
                  </a:lnTo>
                  <a:cubicBezTo>
                    <a:pt x="3153695" y="0"/>
                    <a:pt x="3169372" y="15677"/>
                    <a:pt x="3169372" y="35015"/>
                  </a:cubicBezTo>
                  <a:lnTo>
                    <a:pt x="3169372" y="426726"/>
                  </a:lnTo>
                  <a:cubicBezTo>
                    <a:pt x="3169372" y="446064"/>
                    <a:pt x="3153695" y="461741"/>
                    <a:pt x="3134357" y="461741"/>
                  </a:cubicBezTo>
                  <a:lnTo>
                    <a:pt x="35015" y="461741"/>
                  </a:lnTo>
                  <a:cubicBezTo>
                    <a:pt x="15677" y="461741"/>
                    <a:pt x="0" y="446064"/>
                    <a:pt x="0" y="426726"/>
                  </a:cubicBezTo>
                  <a:lnTo>
                    <a:pt x="0" y="35015"/>
                  </a:lnTo>
                  <a:cubicBezTo>
                    <a:pt x="0" y="15677"/>
                    <a:pt x="15677" y="0"/>
                    <a:pt x="35015" y="0"/>
                  </a:cubicBezTo>
                  <a:close/>
                </a:path>
              </a:pathLst>
            </a:custGeom>
            <a:solidFill>
              <a:srgbClr val="C4809E">
                <a:alpha val="43922"/>
              </a:srgbClr>
            </a:solidFill>
          </p:spPr>
        </p:sp>
        <p:sp>
          <p:nvSpPr>
            <p:cNvPr name="TextBox 23" id="23"/>
            <p:cNvSpPr txBox="true"/>
            <p:nvPr/>
          </p:nvSpPr>
          <p:spPr>
            <a:xfrm>
              <a:off x="0" y="-38100"/>
              <a:ext cx="3169372" cy="49984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6223830" y="8298200"/>
            <a:ext cx="11014834" cy="1407795"/>
          </a:xfrm>
          <a:prstGeom prst="rect">
            <a:avLst/>
          </a:prstGeom>
        </p:spPr>
        <p:txBody>
          <a:bodyPr anchor="t" rtlCol="false" tIns="0" lIns="0" bIns="0" rIns="0">
            <a:spAutoFit/>
          </a:bodyPr>
          <a:lstStyle/>
          <a:p>
            <a:pPr algn="r">
              <a:lnSpc>
                <a:spcPts val="3779"/>
              </a:lnSpc>
            </a:pPr>
            <a:r>
              <a:rPr lang="en-US" sz="2700">
                <a:solidFill>
                  <a:srgbClr val="FFFFFF"/>
                </a:solidFill>
                <a:latin typeface="Montserrat"/>
                <a:ea typeface="Montserrat"/>
                <a:cs typeface="Montserrat"/>
                <a:sym typeface="Montserrat"/>
              </a:rPr>
              <a:t>Menganalisis pengaruh interaksi sosial dan emosional dalam interaksi manusia-komputer untuk meningkatkan efektivitas dan kepuasan pengguna.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651" y="0"/>
            <a:ext cx="19469830" cy="10951779"/>
          </a:xfrm>
          <a:custGeom>
            <a:avLst/>
            <a:gdLst/>
            <a:ahLst/>
            <a:cxnLst/>
            <a:rect r="r" b="b" t="t" l="l"/>
            <a:pathLst>
              <a:path h="10951779" w="19469830">
                <a:moveTo>
                  <a:pt x="0" y="0"/>
                </a:moveTo>
                <a:lnTo>
                  <a:pt x="19469830" y="0"/>
                </a:lnTo>
                <a:lnTo>
                  <a:pt x="19469830" y="10951779"/>
                </a:lnTo>
                <a:lnTo>
                  <a:pt x="0" y="10951779"/>
                </a:lnTo>
                <a:lnTo>
                  <a:pt x="0" y="0"/>
                </a:lnTo>
                <a:close/>
              </a:path>
            </a:pathLst>
          </a:custGeom>
          <a:blipFill>
            <a:blip r:embed="rId2"/>
            <a:stretch>
              <a:fillRect l="0" t="0" r="0" b="0"/>
            </a:stretch>
          </a:blipFill>
        </p:spPr>
      </p:sp>
      <p:sp>
        <p:nvSpPr>
          <p:cNvPr name="Freeform 3" id="3"/>
          <p:cNvSpPr/>
          <p:nvPr/>
        </p:nvSpPr>
        <p:spPr>
          <a:xfrm flipH="false" flipV="false" rot="0">
            <a:off x="-215651" y="-180043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534197" y="-116405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34681" y="0"/>
            <a:ext cx="5228685" cy="5301582"/>
          </a:xfrm>
          <a:custGeom>
            <a:avLst/>
            <a:gdLst/>
            <a:ahLst/>
            <a:cxnLst/>
            <a:rect r="r" b="b" t="t" l="l"/>
            <a:pathLst>
              <a:path h="5301582" w="5228685">
                <a:moveTo>
                  <a:pt x="0" y="0"/>
                </a:moveTo>
                <a:lnTo>
                  <a:pt x="5228684" y="0"/>
                </a:lnTo>
                <a:lnTo>
                  <a:pt x="5228684" y="5301582"/>
                </a:lnTo>
                <a:lnTo>
                  <a:pt x="0" y="53015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71526">
            <a:off x="11334353" y="2001490"/>
            <a:ext cx="6247813" cy="7619284"/>
          </a:xfrm>
          <a:custGeom>
            <a:avLst/>
            <a:gdLst/>
            <a:ahLst/>
            <a:cxnLst/>
            <a:rect r="r" b="b" t="t" l="l"/>
            <a:pathLst>
              <a:path h="7619284" w="6247813">
                <a:moveTo>
                  <a:pt x="0" y="0"/>
                </a:moveTo>
                <a:lnTo>
                  <a:pt x="6247813" y="0"/>
                </a:lnTo>
                <a:lnTo>
                  <a:pt x="6247813" y="7619284"/>
                </a:lnTo>
                <a:lnTo>
                  <a:pt x="0" y="7619284"/>
                </a:lnTo>
                <a:lnTo>
                  <a:pt x="0" y="0"/>
                </a:lnTo>
                <a:close/>
              </a:path>
            </a:pathLst>
          </a:custGeom>
          <a:blipFill>
            <a:blip r:embed="rId7"/>
            <a:stretch>
              <a:fillRect l="0" t="0" r="0" b="0"/>
            </a:stretch>
          </a:blipFill>
        </p:spPr>
      </p:sp>
      <p:sp>
        <p:nvSpPr>
          <p:cNvPr name="Freeform 7" id="7"/>
          <p:cNvSpPr/>
          <p:nvPr/>
        </p:nvSpPr>
        <p:spPr>
          <a:xfrm flipH="false" flipV="false" rot="0">
            <a:off x="-215651" y="6776983"/>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52956" y="4144112"/>
            <a:ext cx="10562482" cy="1238249"/>
          </a:xfrm>
          <a:prstGeom prst="rect">
            <a:avLst/>
          </a:prstGeom>
        </p:spPr>
        <p:txBody>
          <a:bodyPr anchor="t" rtlCol="false" tIns="0" lIns="0" bIns="0" rIns="0">
            <a:spAutoFit/>
          </a:bodyPr>
          <a:lstStyle/>
          <a:p>
            <a:pPr algn="r">
              <a:lnSpc>
                <a:spcPts val="8999"/>
              </a:lnSpc>
            </a:pPr>
            <a:r>
              <a:rPr lang="en-US" sz="9999" spc="-349">
                <a:solidFill>
                  <a:srgbClr val="FBE5EE"/>
                </a:solidFill>
                <a:latin typeface="Intro"/>
                <a:ea typeface="Intro"/>
                <a:cs typeface="Intro"/>
                <a:sym typeface="Intro"/>
              </a:rPr>
              <a:t>PEMBAHASAN</a:t>
            </a:r>
          </a:p>
        </p:txBody>
      </p:sp>
      <p:sp>
        <p:nvSpPr>
          <p:cNvPr name="TextBox 9" id="9"/>
          <p:cNvSpPr txBox="true"/>
          <p:nvPr/>
        </p:nvSpPr>
        <p:spPr>
          <a:xfrm rot="0">
            <a:off x="2929199" y="5204707"/>
            <a:ext cx="7886238" cy="606425"/>
          </a:xfrm>
          <a:prstGeom prst="rect">
            <a:avLst/>
          </a:prstGeom>
        </p:spPr>
        <p:txBody>
          <a:bodyPr anchor="t" rtlCol="false" tIns="0" lIns="0" bIns="0" rIns="0">
            <a:spAutoFit/>
          </a:bodyPr>
          <a:lstStyle/>
          <a:p>
            <a:pPr algn="r">
              <a:lnSpc>
                <a:spcPts val="4900"/>
              </a:lnSpc>
            </a:pPr>
            <a:r>
              <a:rPr lang="en-US" sz="3500" b="true">
                <a:solidFill>
                  <a:srgbClr val="FFFFFF"/>
                </a:solidFill>
                <a:latin typeface="Montserrat Bold"/>
                <a:ea typeface="Montserrat Bold"/>
                <a:cs typeface="Montserrat Bold"/>
                <a:sym typeface="Montserrat Bold"/>
              </a:rPr>
              <a:t>Oleh kelompok - 4</a:t>
            </a:r>
          </a:p>
        </p:txBody>
      </p:sp>
      <p:sp>
        <p:nvSpPr>
          <p:cNvPr name="Freeform 10" id="10"/>
          <p:cNvSpPr/>
          <p:nvPr/>
        </p:nvSpPr>
        <p:spPr>
          <a:xfrm flipH="false" flipV="false" rot="0">
            <a:off x="14458259" y="653819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490091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1677043" cy="12193337"/>
          </a:xfrm>
          <a:custGeom>
            <a:avLst/>
            <a:gdLst/>
            <a:ahLst/>
            <a:cxnLst/>
            <a:rect r="r" b="b" t="t" l="l"/>
            <a:pathLst>
              <a:path h="12193337" w="21677043">
                <a:moveTo>
                  <a:pt x="0" y="0"/>
                </a:moveTo>
                <a:lnTo>
                  <a:pt x="21677043" y="0"/>
                </a:lnTo>
                <a:lnTo>
                  <a:pt x="21677043" y="12193337"/>
                </a:lnTo>
                <a:lnTo>
                  <a:pt x="0" y="12193337"/>
                </a:lnTo>
                <a:lnTo>
                  <a:pt x="0" y="0"/>
                </a:lnTo>
                <a:close/>
              </a:path>
            </a:pathLst>
          </a:custGeom>
          <a:blipFill>
            <a:blip r:embed="rId2"/>
            <a:stretch>
              <a:fillRect l="0" t="0" r="0" b="0"/>
            </a:stretch>
          </a:blipFill>
        </p:spPr>
      </p:sp>
      <p:sp>
        <p:nvSpPr>
          <p:cNvPr name="Freeform 3" id="3"/>
          <p:cNvSpPr/>
          <p:nvPr/>
        </p:nvSpPr>
        <p:spPr>
          <a:xfrm flipH="false" flipV="false" rot="-10800000">
            <a:off x="5758834"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99412" y="-2325791"/>
            <a:ext cx="6616733" cy="6708981"/>
          </a:xfrm>
          <a:custGeom>
            <a:avLst/>
            <a:gdLst/>
            <a:ahLst/>
            <a:cxnLst/>
            <a:rect r="r" b="b" t="t" l="l"/>
            <a:pathLst>
              <a:path h="6708981" w="6616733">
                <a:moveTo>
                  <a:pt x="0" y="0"/>
                </a:moveTo>
                <a:lnTo>
                  <a:pt x="6616732" y="0"/>
                </a:lnTo>
                <a:lnTo>
                  <a:pt x="6616732" y="6708982"/>
                </a:lnTo>
                <a:lnTo>
                  <a:pt x="0" y="670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167874" y="5042286"/>
            <a:ext cx="23279878" cy="8229600"/>
            <a:chOff x="0" y="0"/>
            <a:chExt cx="6131326" cy="2167467"/>
          </a:xfrm>
        </p:grpSpPr>
        <p:sp>
          <p:nvSpPr>
            <p:cNvPr name="Freeform 7" id="7"/>
            <p:cNvSpPr/>
            <p:nvPr/>
          </p:nvSpPr>
          <p:spPr>
            <a:xfrm flipH="false" flipV="false" rot="0">
              <a:off x="0" y="0"/>
              <a:ext cx="6131326" cy="2167467"/>
            </a:xfrm>
            <a:custGeom>
              <a:avLst/>
              <a:gdLst/>
              <a:ahLst/>
              <a:cxnLst/>
              <a:rect r="r" b="b" t="t" l="l"/>
              <a:pathLst>
                <a:path h="2167467" w="6131326">
                  <a:moveTo>
                    <a:pt x="16960" y="0"/>
                  </a:moveTo>
                  <a:lnTo>
                    <a:pt x="6114365" y="0"/>
                  </a:lnTo>
                  <a:cubicBezTo>
                    <a:pt x="6118863" y="0"/>
                    <a:pt x="6123177" y="1787"/>
                    <a:pt x="6126358" y="4968"/>
                  </a:cubicBezTo>
                  <a:cubicBezTo>
                    <a:pt x="6129539" y="8148"/>
                    <a:pt x="6131326" y="12462"/>
                    <a:pt x="6131326" y="16960"/>
                  </a:cubicBezTo>
                  <a:lnTo>
                    <a:pt x="6131326" y="2150506"/>
                  </a:lnTo>
                  <a:cubicBezTo>
                    <a:pt x="6131326" y="2159873"/>
                    <a:pt x="6123732" y="2167467"/>
                    <a:pt x="6114365" y="2167467"/>
                  </a:cubicBezTo>
                  <a:lnTo>
                    <a:pt x="16960" y="2167467"/>
                  </a:lnTo>
                  <a:cubicBezTo>
                    <a:pt x="12462" y="2167467"/>
                    <a:pt x="8148" y="2165680"/>
                    <a:pt x="4968" y="2162499"/>
                  </a:cubicBezTo>
                  <a:cubicBezTo>
                    <a:pt x="1787" y="2159318"/>
                    <a:pt x="0" y="2155005"/>
                    <a:pt x="0" y="2150506"/>
                  </a:cubicBezTo>
                  <a:lnTo>
                    <a:pt x="0" y="16960"/>
                  </a:lnTo>
                  <a:cubicBezTo>
                    <a:pt x="0" y="12462"/>
                    <a:pt x="1787" y="8148"/>
                    <a:pt x="4968" y="4968"/>
                  </a:cubicBezTo>
                  <a:cubicBezTo>
                    <a:pt x="8148" y="1787"/>
                    <a:pt x="12462" y="0"/>
                    <a:pt x="16960" y="0"/>
                  </a:cubicBezTo>
                  <a:close/>
                </a:path>
              </a:pathLst>
            </a:custGeom>
            <a:solidFill>
              <a:srgbClr val="C4809E">
                <a:alpha val="64706"/>
              </a:srgbClr>
            </a:solidFill>
          </p:spPr>
        </p:sp>
        <p:sp>
          <p:nvSpPr>
            <p:cNvPr name="TextBox 8" id="8"/>
            <p:cNvSpPr txBox="true"/>
            <p:nvPr/>
          </p:nvSpPr>
          <p:spPr>
            <a:xfrm>
              <a:off x="0" y="-38100"/>
              <a:ext cx="61313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22771" y="-8528156"/>
            <a:ext cx="19733541" cy="19733541"/>
          </a:xfrm>
          <a:custGeom>
            <a:avLst/>
            <a:gdLst/>
            <a:ahLst/>
            <a:cxnLst/>
            <a:rect r="r" b="b" t="t" l="l"/>
            <a:pathLst>
              <a:path h="19733541" w="19733541">
                <a:moveTo>
                  <a:pt x="0" y="0"/>
                </a:moveTo>
                <a:lnTo>
                  <a:pt x="19733542" y="0"/>
                </a:lnTo>
                <a:lnTo>
                  <a:pt x="19733542" y="19733542"/>
                </a:lnTo>
                <a:lnTo>
                  <a:pt x="0" y="197335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015745" y="-7228264"/>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9"/>
            <a:stretch>
              <a:fillRect l="0" t="0" r="0" b="0"/>
            </a:stretch>
          </a:blipFill>
        </p:spPr>
      </p:sp>
      <p:sp>
        <p:nvSpPr>
          <p:cNvPr name="TextBox 11" id="11"/>
          <p:cNvSpPr txBox="true"/>
          <p:nvPr/>
        </p:nvSpPr>
        <p:spPr>
          <a:xfrm rot="0">
            <a:off x="2428120" y="1395765"/>
            <a:ext cx="12818097" cy="2273017"/>
          </a:xfrm>
          <a:prstGeom prst="rect">
            <a:avLst/>
          </a:prstGeom>
        </p:spPr>
        <p:txBody>
          <a:bodyPr anchor="t" rtlCol="false" tIns="0" lIns="0" bIns="0" rIns="0">
            <a:spAutoFit/>
          </a:bodyPr>
          <a:lstStyle/>
          <a:p>
            <a:pPr algn="ctr">
              <a:lnSpc>
                <a:spcPts val="8775"/>
              </a:lnSpc>
            </a:pPr>
            <a:r>
              <a:rPr lang="en-US" sz="7977" spc="-279">
                <a:solidFill>
                  <a:srgbClr val="FBE5EE"/>
                </a:solidFill>
                <a:latin typeface="Intro"/>
                <a:ea typeface="Intro"/>
                <a:cs typeface="Intro"/>
                <a:sym typeface="Intro"/>
              </a:rPr>
              <a:t>COGNITIVE ASPECT &amp; FRAMEWORK</a:t>
            </a:r>
          </a:p>
        </p:txBody>
      </p:sp>
      <p:sp>
        <p:nvSpPr>
          <p:cNvPr name="Freeform 12" id="12"/>
          <p:cNvSpPr/>
          <p:nvPr/>
        </p:nvSpPr>
        <p:spPr>
          <a:xfrm flipH="false" flipV="false" rot="0">
            <a:off x="12717796" y="-7844222"/>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9"/>
            <a:stretch>
              <a:fillRect l="0" t="0" r="0" b="0"/>
            </a:stretch>
          </a:blipFill>
        </p:spPr>
      </p:sp>
      <p:sp>
        <p:nvSpPr>
          <p:cNvPr name="Freeform 13" id="13"/>
          <p:cNvSpPr/>
          <p:nvPr/>
        </p:nvSpPr>
        <p:spPr>
          <a:xfrm flipH="false" flipV="false" rot="0">
            <a:off x="13950934" y="-3666149"/>
            <a:ext cx="6616733" cy="6708981"/>
          </a:xfrm>
          <a:custGeom>
            <a:avLst/>
            <a:gdLst/>
            <a:ahLst/>
            <a:cxnLst/>
            <a:rect r="r" b="b" t="t" l="l"/>
            <a:pathLst>
              <a:path h="6708981" w="6616733">
                <a:moveTo>
                  <a:pt x="0" y="0"/>
                </a:moveTo>
                <a:lnTo>
                  <a:pt x="6616732" y="0"/>
                </a:lnTo>
                <a:lnTo>
                  <a:pt x="6616732" y="6708981"/>
                </a:lnTo>
                <a:lnTo>
                  <a:pt x="0" y="670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7919685" y="4124803"/>
            <a:ext cx="1834966" cy="1834966"/>
            <a:chOff x="0" y="0"/>
            <a:chExt cx="2446621" cy="2446621"/>
          </a:xfrm>
        </p:grpSpPr>
        <p:grpSp>
          <p:nvGrpSpPr>
            <p:cNvPr name="Group 15" id="15"/>
            <p:cNvGrpSpPr/>
            <p:nvPr/>
          </p:nvGrpSpPr>
          <p:grpSpPr>
            <a:xfrm rot="0">
              <a:off x="0" y="0"/>
              <a:ext cx="2446621" cy="24466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714197"/>
              <a:ext cx="2446621" cy="1313503"/>
            </a:xfrm>
            <a:prstGeom prst="rect">
              <a:avLst/>
            </a:prstGeom>
          </p:spPr>
          <p:txBody>
            <a:bodyPr anchor="t" rtlCol="false" tIns="0" lIns="0" bIns="0" rIns="0">
              <a:spAutoFit/>
            </a:bodyPr>
            <a:lstStyle/>
            <a:p>
              <a:pPr algn="ctr">
                <a:lnSpc>
                  <a:spcPts val="6222"/>
                </a:lnSpc>
              </a:pPr>
              <a:r>
                <a:rPr lang="en-US" sz="7977" spc="-279">
                  <a:solidFill>
                    <a:srgbClr val="C4809E"/>
                  </a:solidFill>
                  <a:latin typeface="Intro"/>
                  <a:ea typeface="Intro"/>
                  <a:cs typeface="Intro"/>
                  <a:sym typeface="Intro"/>
                </a:rPr>
                <a:t>3</a:t>
              </a:r>
            </a:p>
          </p:txBody>
        </p:sp>
      </p:grpSp>
      <p:sp>
        <p:nvSpPr>
          <p:cNvPr name="TextBox 19" id="19"/>
          <p:cNvSpPr txBox="true"/>
          <p:nvPr/>
        </p:nvSpPr>
        <p:spPr>
          <a:xfrm rot="0">
            <a:off x="866866" y="6357616"/>
            <a:ext cx="2505299" cy="1581150"/>
          </a:xfrm>
          <a:prstGeom prst="rect">
            <a:avLst/>
          </a:prstGeom>
        </p:spPr>
        <p:txBody>
          <a:bodyPr anchor="t" rtlCol="false" tIns="0" lIns="0" bIns="0" rIns="0">
            <a:spAutoFit/>
          </a:bodyPr>
          <a:lstStyle/>
          <a:p>
            <a:pPr algn="ctr">
              <a:lnSpc>
                <a:spcPts val="4200"/>
              </a:lnSpc>
            </a:pPr>
            <a:r>
              <a:rPr lang="en-US" sz="3000" b="true">
                <a:solidFill>
                  <a:srgbClr val="FBE5EE"/>
                </a:solidFill>
                <a:latin typeface="Montserrat Bold"/>
                <a:ea typeface="Montserrat Bold"/>
                <a:cs typeface="Montserrat Bold"/>
                <a:sym typeface="Montserrat Bold"/>
              </a:rPr>
              <a:t>Aspek Kognitif dalam HCI</a:t>
            </a:r>
          </a:p>
        </p:txBody>
      </p:sp>
      <p:grpSp>
        <p:nvGrpSpPr>
          <p:cNvPr name="Group 20" id="20"/>
          <p:cNvGrpSpPr/>
          <p:nvPr/>
        </p:nvGrpSpPr>
        <p:grpSpPr>
          <a:xfrm rot="0">
            <a:off x="11364376" y="4124803"/>
            <a:ext cx="1834966" cy="1834966"/>
            <a:chOff x="0" y="0"/>
            <a:chExt cx="2446621" cy="2446621"/>
          </a:xfrm>
        </p:grpSpPr>
        <p:grpSp>
          <p:nvGrpSpPr>
            <p:cNvPr name="Group 21" id="21"/>
            <p:cNvGrpSpPr/>
            <p:nvPr/>
          </p:nvGrpSpPr>
          <p:grpSpPr>
            <a:xfrm rot="0">
              <a:off x="0" y="0"/>
              <a:ext cx="2446621" cy="24466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714197"/>
              <a:ext cx="2446621" cy="1313503"/>
            </a:xfrm>
            <a:prstGeom prst="rect">
              <a:avLst/>
            </a:prstGeom>
          </p:spPr>
          <p:txBody>
            <a:bodyPr anchor="t" rtlCol="false" tIns="0" lIns="0" bIns="0" rIns="0">
              <a:spAutoFit/>
            </a:bodyPr>
            <a:lstStyle/>
            <a:p>
              <a:pPr algn="ctr">
                <a:lnSpc>
                  <a:spcPts val="6222"/>
                </a:lnSpc>
              </a:pPr>
              <a:r>
                <a:rPr lang="en-US" sz="7977" spc="-279">
                  <a:solidFill>
                    <a:srgbClr val="C4809E"/>
                  </a:solidFill>
                  <a:latin typeface="Intro"/>
                  <a:ea typeface="Intro"/>
                  <a:cs typeface="Intro"/>
                  <a:sym typeface="Intro"/>
                </a:rPr>
                <a:t>4</a:t>
              </a:r>
            </a:p>
          </p:txBody>
        </p:sp>
      </p:grpSp>
      <p:grpSp>
        <p:nvGrpSpPr>
          <p:cNvPr name="Group 25" id="25"/>
          <p:cNvGrpSpPr/>
          <p:nvPr/>
        </p:nvGrpSpPr>
        <p:grpSpPr>
          <a:xfrm rot="0">
            <a:off x="14889622" y="4124803"/>
            <a:ext cx="1834966" cy="1834966"/>
            <a:chOff x="0" y="0"/>
            <a:chExt cx="2446621" cy="2446621"/>
          </a:xfrm>
        </p:grpSpPr>
        <p:grpSp>
          <p:nvGrpSpPr>
            <p:cNvPr name="Group 26" id="26"/>
            <p:cNvGrpSpPr/>
            <p:nvPr/>
          </p:nvGrpSpPr>
          <p:grpSpPr>
            <a:xfrm rot="0">
              <a:off x="0" y="0"/>
              <a:ext cx="2446621" cy="244662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714197"/>
              <a:ext cx="2446621" cy="1313503"/>
            </a:xfrm>
            <a:prstGeom prst="rect">
              <a:avLst/>
            </a:prstGeom>
          </p:spPr>
          <p:txBody>
            <a:bodyPr anchor="t" rtlCol="false" tIns="0" lIns="0" bIns="0" rIns="0">
              <a:spAutoFit/>
            </a:bodyPr>
            <a:lstStyle/>
            <a:p>
              <a:pPr algn="ctr">
                <a:lnSpc>
                  <a:spcPts val="6222"/>
                </a:lnSpc>
              </a:pPr>
              <a:r>
                <a:rPr lang="en-US" sz="7977" spc="-279">
                  <a:solidFill>
                    <a:srgbClr val="C4809E"/>
                  </a:solidFill>
                  <a:latin typeface="Intro"/>
                  <a:ea typeface="Intro"/>
                  <a:cs typeface="Intro"/>
                  <a:sym typeface="Intro"/>
                </a:rPr>
                <a:t>5</a:t>
              </a:r>
            </a:p>
          </p:txBody>
        </p:sp>
      </p:grpSp>
      <p:grpSp>
        <p:nvGrpSpPr>
          <p:cNvPr name="Group 30" id="30"/>
          <p:cNvGrpSpPr/>
          <p:nvPr/>
        </p:nvGrpSpPr>
        <p:grpSpPr>
          <a:xfrm rot="0">
            <a:off x="4646724" y="4124803"/>
            <a:ext cx="1834966" cy="1834966"/>
            <a:chOff x="0" y="0"/>
            <a:chExt cx="2446621" cy="2446621"/>
          </a:xfrm>
        </p:grpSpPr>
        <p:grpSp>
          <p:nvGrpSpPr>
            <p:cNvPr name="Group 31" id="31"/>
            <p:cNvGrpSpPr/>
            <p:nvPr/>
          </p:nvGrpSpPr>
          <p:grpSpPr>
            <a:xfrm rot="0">
              <a:off x="0" y="0"/>
              <a:ext cx="2446621" cy="244662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0" y="714197"/>
              <a:ext cx="2446621" cy="1313503"/>
            </a:xfrm>
            <a:prstGeom prst="rect">
              <a:avLst/>
            </a:prstGeom>
          </p:spPr>
          <p:txBody>
            <a:bodyPr anchor="t" rtlCol="false" tIns="0" lIns="0" bIns="0" rIns="0">
              <a:spAutoFit/>
            </a:bodyPr>
            <a:lstStyle/>
            <a:p>
              <a:pPr algn="ctr">
                <a:lnSpc>
                  <a:spcPts val="6222"/>
                </a:lnSpc>
              </a:pPr>
              <a:r>
                <a:rPr lang="en-US" sz="7977" spc="-279">
                  <a:solidFill>
                    <a:srgbClr val="C4809E"/>
                  </a:solidFill>
                  <a:latin typeface="Intro"/>
                  <a:ea typeface="Intro"/>
                  <a:cs typeface="Intro"/>
                  <a:sym typeface="Intro"/>
                </a:rPr>
                <a:t>2</a:t>
              </a:r>
            </a:p>
          </p:txBody>
        </p:sp>
      </p:grpSp>
      <p:grpSp>
        <p:nvGrpSpPr>
          <p:cNvPr name="Group 35" id="35"/>
          <p:cNvGrpSpPr/>
          <p:nvPr/>
        </p:nvGrpSpPr>
        <p:grpSpPr>
          <a:xfrm rot="0">
            <a:off x="1202033" y="4124803"/>
            <a:ext cx="1834966" cy="1834966"/>
            <a:chOff x="0" y="0"/>
            <a:chExt cx="2446621" cy="2446621"/>
          </a:xfrm>
        </p:grpSpPr>
        <p:grpSp>
          <p:nvGrpSpPr>
            <p:cNvPr name="Group 36" id="36"/>
            <p:cNvGrpSpPr/>
            <p:nvPr/>
          </p:nvGrpSpPr>
          <p:grpSpPr>
            <a:xfrm rot="0">
              <a:off x="0" y="0"/>
              <a:ext cx="2446621" cy="244662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005B"/>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0" y="714197"/>
              <a:ext cx="2446621" cy="1313503"/>
            </a:xfrm>
            <a:prstGeom prst="rect">
              <a:avLst/>
            </a:prstGeom>
          </p:spPr>
          <p:txBody>
            <a:bodyPr anchor="t" rtlCol="false" tIns="0" lIns="0" bIns="0" rIns="0">
              <a:spAutoFit/>
            </a:bodyPr>
            <a:lstStyle/>
            <a:p>
              <a:pPr algn="ctr">
                <a:lnSpc>
                  <a:spcPts val="6222"/>
                </a:lnSpc>
              </a:pPr>
              <a:r>
                <a:rPr lang="en-US" sz="7977" spc="-279">
                  <a:solidFill>
                    <a:srgbClr val="C4809E"/>
                  </a:solidFill>
                  <a:latin typeface="Intro"/>
                  <a:ea typeface="Intro"/>
                  <a:cs typeface="Intro"/>
                  <a:sym typeface="Intro"/>
                </a:rPr>
                <a:t>1</a:t>
              </a:r>
            </a:p>
          </p:txBody>
        </p:sp>
      </p:grpSp>
      <p:sp>
        <p:nvSpPr>
          <p:cNvPr name="TextBox 40" id="40"/>
          <p:cNvSpPr txBox="true"/>
          <p:nvPr/>
        </p:nvSpPr>
        <p:spPr>
          <a:xfrm rot="0">
            <a:off x="4144707" y="6357616"/>
            <a:ext cx="2839000" cy="1581150"/>
          </a:xfrm>
          <a:prstGeom prst="rect">
            <a:avLst/>
          </a:prstGeom>
        </p:spPr>
        <p:txBody>
          <a:bodyPr anchor="t" rtlCol="false" tIns="0" lIns="0" bIns="0" rIns="0">
            <a:spAutoFit/>
          </a:bodyPr>
          <a:lstStyle/>
          <a:p>
            <a:pPr algn="ctr">
              <a:lnSpc>
                <a:spcPts val="4200"/>
              </a:lnSpc>
            </a:pPr>
            <a:r>
              <a:rPr lang="en-US" sz="3000" b="true">
                <a:solidFill>
                  <a:srgbClr val="FBE5EE"/>
                </a:solidFill>
                <a:latin typeface="Montserrat Bold"/>
                <a:ea typeface="Montserrat Bold"/>
                <a:cs typeface="Montserrat Bold"/>
                <a:sym typeface="Montserrat Bold"/>
              </a:rPr>
              <a:t>Model Pengolahan Informasi</a:t>
            </a:r>
          </a:p>
        </p:txBody>
      </p:sp>
      <p:sp>
        <p:nvSpPr>
          <p:cNvPr name="TextBox 41" id="41"/>
          <p:cNvSpPr txBox="true"/>
          <p:nvPr/>
        </p:nvSpPr>
        <p:spPr>
          <a:xfrm rot="0">
            <a:off x="7417668" y="6357616"/>
            <a:ext cx="2839000" cy="1047750"/>
          </a:xfrm>
          <a:prstGeom prst="rect">
            <a:avLst/>
          </a:prstGeom>
        </p:spPr>
        <p:txBody>
          <a:bodyPr anchor="t" rtlCol="false" tIns="0" lIns="0" bIns="0" rIns="0">
            <a:spAutoFit/>
          </a:bodyPr>
          <a:lstStyle/>
          <a:p>
            <a:pPr algn="ctr">
              <a:lnSpc>
                <a:spcPts val="4200"/>
              </a:lnSpc>
            </a:pPr>
            <a:r>
              <a:rPr lang="en-US" sz="3000" b="true">
                <a:solidFill>
                  <a:srgbClr val="FBE5EE"/>
                </a:solidFill>
                <a:latin typeface="Montserrat Bold"/>
                <a:ea typeface="Montserrat Bold"/>
                <a:cs typeface="Montserrat Bold"/>
                <a:sym typeface="Montserrat Bold"/>
              </a:rPr>
              <a:t>Memori Manusia</a:t>
            </a:r>
          </a:p>
        </p:txBody>
      </p:sp>
      <p:sp>
        <p:nvSpPr>
          <p:cNvPr name="TextBox 42" id="42"/>
          <p:cNvSpPr txBox="true"/>
          <p:nvPr/>
        </p:nvSpPr>
        <p:spPr>
          <a:xfrm rot="0">
            <a:off x="10862359" y="6357616"/>
            <a:ext cx="2839000" cy="1581150"/>
          </a:xfrm>
          <a:prstGeom prst="rect">
            <a:avLst/>
          </a:prstGeom>
        </p:spPr>
        <p:txBody>
          <a:bodyPr anchor="t" rtlCol="false" tIns="0" lIns="0" bIns="0" rIns="0">
            <a:spAutoFit/>
          </a:bodyPr>
          <a:lstStyle/>
          <a:p>
            <a:pPr algn="ctr">
              <a:lnSpc>
                <a:spcPts val="4200"/>
              </a:lnSpc>
            </a:pPr>
            <a:r>
              <a:rPr lang="en-US" sz="3000" b="true">
                <a:solidFill>
                  <a:srgbClr val="FBE5EE"/>
                </a:solidFill>
                <a:latin typeface="Montserrat Bold"/>
                <a:ea typeface="Montserrat Bold"/>
                <a:cs typeface="Montserrat Bold"/>
                <a:sym typeface="Montserrat Bold"/>
              </a:rPr>
              <a:t>Reasoning &amp; Problem Solving</a:t>
            </a:r>
          </a:p>
        </p:txBody>
      </p:sp>
      <p:sp>
        <p:nvSpPr>
          <p:cNvPr name="TextBox 43" id="43"/>
          <p:cNvSpPr txBox="true"/>
          <p:nvPr/>
        </p:nvSpPr>
        <p:spPr>
          <a:xfrm rot="0">
            <a:off x="14387605" y="6357616"/>
            <a:ext cx="2839000" cy="1047750"/>
          </a:xfrm>
          <a:prstGeom prst="rect">
            <a:avLst/>
          </a:prstGeom>
        </p:spPr>
        <p:txBody>
          <a:bodyPr anchor="t" rtlCol="false" tIns="0" lIns="0" bIns="0" rIns="0">
            <a:spAutoFit/>
          </a:bodyPr>
          <a:lstStyle/>
          <a:p>
            <a:pPr algn="ctr">
              <a:lnSpc>
                <a:spcPts val="4200"/>
              </a:lnSpc>
            </a:pPr>
            <a:r>
              <a:rPr lang="en-US" sz="3000" b="true">
                <a:solidFill>
                  <a:srgbClr val="FBE5EE"/>
                </a:solidFill>
                <a:latin typeface="Montserrat Bold"/>
                <a:ea typeface="Montserrat Bold"/>
                <a:cs typeface="Montserrat Bold"/>
                <a:sym typeface="Montserrat Bold"/>
              </a:rPr>
              <a:t>Human</a:t>
            </a:r>
          </a:p>
          <a:p>
            <a:pPr algn="ctr">
              <a:lnSpc>
                <a:spcPts val="4200"/>
              </a:lnSpc>
            </a:pPr>
            <a:r>
              <a:rPr lang="en-US" sz="3000" b="true">
                <a:solidFill>
                  <a:srgbClr val="FBE5EE"/>
                </a:solidFill>
                <a:latin typeface="Montserrat Bold"/>
                <a:ea typeface="Montserrat Bold"/>
                <a:cs typeface="Montserrat Bold"/>
                <a:sym typeface="Montserrat Bold"/>
              </a:rPr>
              <a:t>Error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DAGQvlhYzks</dc:identifier>
  <dcterms:modified xsi:type="dcterms:W3CDTF">2011-08-01T06:04:30Z</dcterms:modified>
  <cp:revision>1</cp:revision>
  <dc:title>IMK D'CORNAS</dc:title>
</cp:coreProperties>
</file>